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6" r:id="rId3"/>
    <p:sldId id="411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2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8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C8CE3-2128-4518-B19D-3D1F71C4631E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35253-A2F6-4E3F-AD9F-2B3628B19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84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BDCA9-CCB4-A549-70C8-E3F7FA4CE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D4B8F-0519-6FFB-EAFD-6D0BCEDA6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82DB9-2824-ABAC-4B26-D7740591F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693E1-5C49-F925-A95C-8F6361DC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19CBA-37F1-80C5-164E-81C6DDD4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1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6A1C3-7473-717C-1FEA-21FE42AF2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0AAD43-AAD5-4698-62E5-97926B508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1DA79-D23A-CACD-FF66-FC052B976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BB98A-E406-360A-E8BB-352DF2E87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67104-20A6-298A-CF90-0A78B6C8B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7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E04295-923B-5E7D-267A-7FBB3E00A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7D5960-FE2E-5FA9-7CB0-2467EBE37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D844F-8686-884C-2412-C5ABD1986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71099-F5F9-E605-D41C-62F8A921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DA452-DFF0-6BA0-DCA0-6B023BB1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065A-FF8B-676C-175B-05020DD5C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3858B-46A1-B4F3-0B09-4BDD864ED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6EAC9-2EBA-6C1C-EC11-21E382053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D3C82-7B4B-D616-8672-9D5283FBB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74366-DE4A-11DE-0650-EA02F5040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79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9BC94-9C18-DA52-F40F-8A4C12CF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CCBD5-9F90-E8A2-F3FF-7DD5D579A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F626A-C23C-5707-E8FC-EAA565C5B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B3786-0E6B-0436-A29F-EE229B525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166B4-7121-4F07-F77D-B5CBD8D4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31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7D30B-4EEA-A19A-AF61-8F3FB2E62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A655-A2CE-E457-02AF-F6368DDD4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A391E-859C-CFC7-9367-728467269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1E1B81-7FCB-8755-7A53-6D8D0EBCA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27C33E-A56C-BFCA-B776-EFA163CC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0F82C-6551-0AA0-0274-5335CB96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9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5A29E-B72B-7915-682E-77544275C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9E8BC-1A54-7390-D814-5335BA7D4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9097-5DC0-B7D5-9DDD-E6595FDAA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CCD84-6275-8386-EB8F-EFFC46810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46F432-E3EF-F12D-0A3A-245B6F09C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D13D01-D393-A1AE-660C-A59E270F6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E51A29-F750-0479-5FFA-BA29C32C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E953F8-74CA-0AFB-FD3A-A4CFF051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2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6D4D-C693-52F4-9B9F-7E1103B9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C0CC4E-2D80-56D7-C90C-3009CF163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5DABBA-D4B2-5178-D0A7-1D2F6BC2E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29388-D703-F24F-41F7-47C65C82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6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92B267-D409-8B50-65A1-E8ECE6BC2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A9D59-B9FA-94B8-F432-759336EC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FABE5F-8832-BD36-12F0-CDA0038C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3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D16C4-642A-5A09-D6FD-FB73D3E2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67066-A29A-3E1A-4DDE-E4E530AE8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4955D6-4F35-E31B-28BB-74830BDF5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8BBE6-C65D-E9F7-23D7-1FCFD013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44464-1EC6-AE34-31BF-A0706A0B9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D25F7-9C0F-62DC-B239-03EFA06E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1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93AB1-10AD-FB42-FE32-307EA3D3B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E2024-B464-98B3-77B2-53D47F73B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0CD99F-4369-D53B-FF0A-61B0BD477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ADCE7C-49A2-E046-FF7D-1DA8D16C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B0E96-0897-1471-326E-E89CA7C7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F88DF-2B95-1F10-53D3-3CFCD369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9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EBFE9-1FB9-E9B4-E267-BA8C37C2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06378-E0FD-BDCE-708E-8DFB9FD5F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5E406-1A94-A201-B92C-23E1D6E04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3CEC4D-47D2-4348-AADF-A94F8496DD06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896D3-4611-665A-9899-C7851E972A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4E0BA-B541-9B35-D250-15DB420C9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D25100-F1AC-4358-8DAC-EDFE9FAF8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4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1.png"/><Relationship Id="rId3" Type="http://schemas.openxmlformats.org/officeDocument/2006/relationships/image" Target="../media/image4.sv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3.sv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1" y="658505"/>
            <a:ext cx="3218619" cy="1086284"/>
          </a:xfrm>
          <a:custGeom>
            <a:avLst/>
            <a:gdLst/>
            <a:ahLst/>
            <a:cxnLst/>
            <a:rect l="l" t="t" r="r" b="b"/>
            <a:pathLst>
              <a:path w="4827929" h="1629426">
                <a:moveTo>
                  <a:pt x="0" y="0"/>
                </a:moveTo>
                <a:lnTo>
                  <a:pt x="4827929" y="0"/>
                </a:lnTo>
                <a:lnTo>
                  <a:pt x="4827929" y="1629426"/>
                </a:lnTo>
                <a:lnTo>
                  <a:pt x="0" y="16294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HK" sz="1200"/>
          </a:p>
        </p:txBody>
      </p:sp>
      <p:sp>
        <p:nvSpPr>
          <p:cNvPr id="3" name="TextBox 3"/>
          <p:cNvSpPr txBox="1"/>
          <p:nvPr/>
        </p:nvSpPr>
        <p:spPr>
          <a:xfrm>
            <a:off x="685799" y="2276181"/>
            <a:ext cx="7795127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20"/>
              </a:lnSpc>
            </a:pPr>
            <a:r>
              <a:rPr lang="en-US" sz="4266" b="1" dirty="0">
                <a:solidFill>
                  <a:srgbClr val="000000"/>
                </a:solidFill>
                <a:latin typeface="Work Sans Black" pitchFamily="2" charset="0"/>
                <a:ea typeface="Poppins Bold"/>
                <a:cs typeface="Poppins Bold"/>
                <a:sym typeface="Poppins Bold"/>
              </a:rPr>
              <a:t>Experiential learning, Internships and Outside Classroom Learning Experience</a:t>
            </a:r>
            <a:endParaRPr lang="en-US" sz="4266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5799" y="5063782"/>
            <a:ext cx="7713133" cy="1211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000000"/>
                </a:solidFill>
                <a:latin typeface="Work Sans Medium" pitchFamily="2" charset="0"/>
                <a:cs typeface="Poppins Bold"/>
              </a:rPr>
              <a:t>School of Computing &amp; Data Science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000000"/>
                </a:solidFill>
                <a:latin typeface="Work Sans Medium"/>
                <a:cs typeface="Poppins"/>
              </a:rPr>
              <a:t>The University of Hong Kong</a:t>
            </a:r>
            <a:endParaRPr lang="en-US" sz="1200" dirty="0">
              <a:ea typeface="Calibri"/>
              <a:cs typeface="Calibri"/>
            </a:endParaRPr>
          </a:p>
          <a:p>
            <a:pPr>
              <a:lnSpc>
                <a:spcPts val="2400"/>
              </a:lnSpc>
            </a:pPr>
            <a:endParaRPr lang="en-US" sz="1600" b="1" dirty="0">
              <a:solidFill>
                <a:srgbClr val="000000"/>
              </a:solidFill>
              <a:latin typeface="Poppins Bold"/>
              <a:ea typeface="Poppins"/>
              <a:cs typeface="Poppins Bold"/>
              <a:hlinkClick r:id="rId3" invalidUrl="http://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2400"/>
              </a:lnSpc>
            </a:pPr>
            <a:endParaRPr lang="en-US" sz="1600" dirty="0">
              <a:solidFill>
                <a:srgbClr val="000000"/>
              </a:solidFill>
              <a:latin typeface="Poppins"/>
              <a:ea typeface="Poppins"/>
              <a:cs typeface="Poppins"/>
            </a:endParaRPr>
          </a:p>
        </p:txBody>
      </p:sp>
      <p:sp>
        <p:nvSpPr>
          <p:cNvPr id="5" name="Freeform 5"/>
          <p:cNvSpPr/>
          <p:nvPr/>
        </p:nvSpPr>
        <p:spPr>
          <a:xfrm flipH="1">
            <a:off x="7022465" y="0"/>
            <a:ext cx="5169535" cy="6892713"/>
          </a:xfrm>
          <a:custGeom>
            <a:avLst/>
            <a:gdLst/>
            <a:ahLst/>
            <a:cxnLst/>
            <a:rect l="l" t="t" r="r" b="b"/>
            <a:pathLst>
              <a:path w="7754302" h="10339069">
                <a:moveTo>
                  <a:pt x="7754302" y="0"/>
                </a:moveTo>
                <a:lnTo>
                  <a:pt x="0" y="0"/>
                </a:lnTo>
                <a:lnTo>
                  <a:pt x="0" y="10339069"/>
                </a:lnTo>
                <a:lnTo>
                  <a:pt x="7754302" y="10339069"/>
                </a:lnTo>
                <a:lnTo>
                  <a:pt x="775430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HK" sz="120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A1F0711-4DAD-07FE-FE52-3B429D05A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3043"/>
            <a:ext cx="12317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defTabSz="60963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en-US" sz="1200">
                <a:latin typeface="Arial" panose="020B0604020202020204" pitchFamily="34" charset="0"/>
              </a:rPr>
            </a:br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18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04">
            <a:extLst>
              <a:ext uri="{FF2B5EF4-FFF2-40B4-BE49-F238E27FC236}">
                <a16:creationId xmlns:a16="http://schemas.microsoft.com/office/drawing/2014/main" id="{374C0F3B-DF63-9F9B-1F21-831CB599A136}"/>
              </a:ext>
            </a:extLst>
          </p:cNvPr>
          <p:cNvSpPr/>
          <p:nvPr/>
        </p:nvSpPr>
        <p:spPr>
          <a:xfrm>
            <a:off x="346389" y="1979359"/>
            <a:ext cx="5851927" cy="1408953"/>
          </a:xfrm>
          <a:prstGeom prst="roundRect">
            <a:avLst>
              <a:gd name="adj" fmla="val 1360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02964" y="1048856"/>
            <a:ext cx="6134443" cy="728374"/>
            <a:chOff x="0" y="0"/>
            <a:chExt cx="2423484" cy="2877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23484" cy="287753"/>
            </a:xfrm>
            <a:custGeom>
              <a:avLst/>
              <a:gdLst/>
              <a:ahLst/>
              <a:cxnLst/>
              <a:rect l="l" t="t" r="r" b="b"/>
              <a:pathLst>
                <a:path w="2423484" h="287753">
                  <a:moveTo>
                    <a:pt x="0" y="0"/>
                  </a:moveTo>
                  <a:lnTo>
                    <a:pt x="2423484" y="0"/>
                  </a:lnTo>
                  <a:lnTo>
                    <a:pt x="2423484" y="287753"/>
                  </a:lnTo>
                  <a:lnTo>
                    <a:pt x="0" y="287753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2423484" cy="3734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363171" y="1189615"/>
            <a:ext cx="390717" cy="376065"/>
          </a:xfrm>
          <a:custGeom>
            <a:avLst/>
            <a:gdLst/>
            <a:ahLst/>
            <a:cxnLst/>
            <a:rect l="l" t="t" r="r" b="b"/>
            <a:pathLst>
              <a:path w="586075" h="564097">
                <a:moveTo>
                  <a:pt x="0" y="0"/>
                </a:moveTo>
                <a:lnTo>
                  <a:pt x="586075" y="0"/>
                </a:lnTo>
                <a:lnTo>
                  <a:pt x="586075" y="564097"/>
                </a:lnTo>
                <a:lnTo>
                  <a:pt x="0" y="564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6464407" y="1048856"/>
            <a:ext cx="2659833" cy="728374"/>
            <a:chOff x="0" y="0"/>
            <a:chExt cx="1050798" cy="28775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50798" cy="287753"/>
            </a:xfrm>
            <a:custGeom>
              <a:avLst/>
              <a:gdLst/>
              <a:ahLst/>
              <a:cxnLst/>
              <a:rect l="l" t="t" r="r" b="b"/>
              <a:pathLst>
                <a:path w="1050798" h="287753">
                  <a:moveTo>
                    <a:pt x="0" y="0"/>
                  </a:moveTo>
                  <a:lnTo>
                    <a:pt x="1050798" y="0"/>
                  </a:lnTo>
                  <a:lnTo>
                    <a:pt x="1050798" y="287753"/>
                  </a:lnTo>
                  <a:lnTo>
                    <a:pt x="0" y="287753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1050798" cy="3734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267714" y="1048856"/>
            <a:ext cx="2659833" cy="728374"/>
            <a:chOff x="0" y="0"/>
            <a:chExt cx="1050798" cy="28775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50798" cy="287753"/>
            </a:xfrm>
            <a:custGeom>
              <a:avLst/>
              <a:gdLst/>
              <a:ahLst/>
              <a:cxnLst/>
              <a:rect l="l" t="t" r="r" b="b"/>
              <a:pathLst>
                <a:path w="1050798" h="287753">
                  <a:moveTo>
                    <a:pt x="0" y="0"/>
                  </a:moveTo>
                  <a:lnTo>
                    <a:pt x="1050798" y="0"/>
                  </a:lnTo>
                  <a:lnTo>
                    <a:pt x="1050798" y="287753"/>
                  </a:lnTo>
                  <a:lnTo>
                    <a:pt x="0" y="287753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85725"/>
              <a:ext cx="1050798" cy="3734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444159" y="1048855"/>
            <a:ext cx="2692781" cy="5546952"/>
            <a:chOff x="0" y="0"/>
            <a:chExt cx="1063815" cy="219138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63815" cy="2191388"/>
            </a:xfrm>
            <a:custGeom>
              <a:avLst/>
              <a:gdLst/>
              <a:ahLst/>
              <a:cxnLst/>
              <a:rect l="l" t="t" r="r" b="b"/>
              <a:pathLst>
                <a:path w="1063815" h="2191388">
                  <a:moveTo>
                    <a:pt x="0" y="0"/>
                  </a:moveTo>
                  <a:lnTo>
                    <a:pt x="1063815" y="0"/>
                  </a:lnTo>
                  <a:lnTo>
                    <a:pt x="1063815" y="2191388"/>
                  </a:lnTo>
                  <a:lnTo>
                    <a:pt x="0" y="2191388"/>
                  </a:lnTo>
                  <a:close/>
                </a:path>
              </a:pathLst>
            </a:custGeom>
            <a:ln w="190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85725"/>
              <a:ext cx="1063815" cy="22771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251240" y="1048855"/>
            <a:ext cx="2692781" cy="5546952"/>
            <a:chOff x="0" y="0"/>
            <a:chExt cx="1063815" cy="219138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63815" cy="2191388"/>
            </a:xfrm>
            <a:custGeom>
              <a:avLst/>
              <a:gdLst/>
              <a:ahLst/>
              <a:cxnLst/>
              <a:rect l="l" t="t" r="r" b="b"/>
              <a:pathLst>
                <a:path w="1063815" h="2191388">
                  <a:moveTo>
                    <a:pt x="0" y="0"/>
                  </a:moveTo>
                  <a:lnTo>
                    <a:pt x="1063815" y="0"/>
                  </a:lnTo>
                  <a:lnTo>
                    <a:pt x="1063815" y="2191388"/>
                  </a:lnTo>
                  <a:lnTo>
                    <a:pt x="0" y="2191388"/>
                  </a:lnTo>
                  <a:close/>
                </a:path>
              </a:pathLst>
            </a:custGeom>
            <a:ln w="190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85725"/>
              <a:ext cx="1063815" cy="22771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32" name="Freeform 32"/>
          <p:cNvSpPr/>
          <p:nvPr/>
        </p:nvSpPr>
        <p:spPr>
          <a:xfrm>
            <a:off x="6605225" y="1201785"/>
            <a:ext cx="373199" cy="370244"/>
          </a:xfrm>
          <a:custGeom>
            <a:avLst/>
            <a:gdLst/>
            <a:ahLst/>
            <a:cxnLst/>
            <a:rect l="l" t="t" r="r" b="b"/>
            <a:pathLst>
              <a:path w="559798" h="555366">
                <a:moveTo>
                  <a:pt x="0" y="0"/>
                </a:moveTo>
                <a:lnTo>
                  <a:pt x="559798" y="0"/>
                </a:lnTo>
                <a:lnTo>
                  <a:pt x="559798" y="555367"/>
                </a:lnTo>
                <a:lnTo>
                  <a:pt x="0" y="5553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9403640" y="1201785"/>
            <a:ext cx="359218" cy="359218"/>
          </a:xfrm>
          <a:custGeom>
            <a:avLst/>
            <a:gdLst/>
            <a:ahLst/>
            <a:cxnLst/>
            <a:rect l="l" t="t" r="r" b="b"/>
            <a:pathLst>
              <a:path w="538827" h="538827">
                <a:moveTo>
                  <a:pt x="0" y="0"/>
                </a:moveTo>
                <a:lnTo>
                  <a:pt x="538828" y="0"/>
                </a:lnTo>
                <a:lnTo>
                  <a:pt x="538828" y="538827"/>
                </a:lnTo>
                <a:lnTo>
                  <a:pt x="0" y="538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Freeform 49"/>
          <p:cNvSpPr/>
          <p:nvPr/>
        </p:nvSpPr>
        <p:spPr>
          <a:xfrm>
            <a:off x="9568740" y="1916930"/>
            <a:ext cx="1924554" cy="2086237"/>
          </a:xfrm>
          <a:custGeom>
            <a:avLst/>
            <a:gdLst/>
            <a:ahLst/>
            <a:cxnLst/>
            <a:rect l="l" t="t" r="r" b="b"/>
            <a:pathLst>
              <a:path w="2886831" h="3129356">
                <a:moveTo>
                  <a:pt x="0" y="0"/>
                </a:moveTo>
                <a:lnTo>
                  <a:pt x="2886832" y="0"/>
                </a:lnTo>
                <a:lnTo>
                  <a:pt x="2886832" y="3129356"/>
                </a:lnTo>
                <a:lnTo>
                  <a:pt x="0" y="31293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0" name="TextBox 50"/>
          <p:cNvSpPr txBox="1"/>
          <p:nvPr/>
        </p:nvSpPr>
        <p:spPr>
          <a:xfrm>
            <a:off x="2727618" y="206477"/>
            <a:ext cx="9074157" cy="569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319"/>
              </a:lnSpc>
            </a:pPr>
            <a:r>
              <a:rPr lang="en-US" sz="1657" b="1" dirty="0"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Opportunity Architecture</a:t>
            </a:r>
          </a:p>
          <a:p>
            <a:pPr algn="r">
              <a:lnSpc>
                <a:spcPts val="2319"/>
              </a:lnSpc>
            </a:pPr>
            <a:r>
              <a:rPr lang="en-US" sz="1657" dirty="0">
                <a:latin typeface="Work Sans" pitchFamily="2" charset="0"/>
                <a:ea typeface="Arial MT Pro"/>
                <a:cs typeface="Arial MT Pro"/>
                <a:sym typeface="Arial MT Pro"/>
              </a:rPr>
              <a:t>An interconnected dashboard of experiential learning, research and global engagement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60508" y="1157865"/>
            <a:ext cx="546264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79"/>
              </a:lnSpc>
            </a:pPr>
            <a:r>
              <a:rPr lang="en-US" sz="1123" b="1" spc="78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Area 01</a:t>
            </a:r>
          </a:p>
          <a:p>
            <a:pPr>
              <a:lnSpc>
                <a:spcPts val="1179"/>
              </a:lnSpc>
            </a:pPr>
            <a:r>
              <a:rPr lang="en-US" sz="1123" b="1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Experiential Learning</a:t>
            </a:r>
          </a:p>
          <a:p>
            <a:pPr>
              <a:lnSpc>
                <a:spcPts val="1179"/>
              </a:lnSpc>
            </a:pPr>
            <a:r>
              <a:rPr lang="en-US" sz="1123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Curriculum-embedded, hands-on learning through real projects and research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108382" y="1176915"/>
            <a:ext cx="2028558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9"/>
              </a:lnSpc>
            </a:pPr>
            <a:r>
              <a:rPr lang="en-US" sz="1123" b="1" spc="78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Area 02</a:t>
            </a:r>
          </a:p>
          <a:p>
            <a:pPr>
              <a:lnSpc>
                <a:spcPts val="1179"/>
              </a:lnSpc>
            </a:pPr>
            <a:r>
              <a:rPr lang="en-US" sz="1123" b="1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School-Based Opportunities</a:t>
            </a:r>
          </a:p>
          <a:p>
            <a:pPr>
              <a:lnSpc>
                <a:spcPts val="1179"/>
              </a:lnSpc>
            </a:pPr>
            <a:r>
              <a:rPr lang="en-US" sz="1123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Student Leadership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879890" y="1097928"/>
            <a:ext cx="214285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9"/>
              </a:lnSpc>
            </a:pPr>
            <a:r>
              <a:rPr lang="en-US" sz="1123" b="1" spc="78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Area 03</a:t>
            </a:r>
          </a:p>
          <a:p>
            <a:pPr>
              <a:lnSpc>
                <a:spcPts val="1179"/>
              </a:lnSpc>
            </a:pPr>
            <a:r>
              <a:rPr lang="en-US" sz="1123" b="1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Outside Classroom Learning Experience (OCL)</a:t>
            </a:r>
          </a:p>
          <a:p>
            <a:pPr>
              <a:lnSpc>
                <a:spcPts val="1179"/>
              </a:lnSpc>
            </a:pPr>
            <a:r>
              <a:rPr lang="en-US" sz="1123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Global exchange</a:t>
            </a:r>
          </a:p>
        </p:txBody>
      </p:sp>
      <p:sp>
        <p:nvSpPr>
          <p:cNvPr id="84" name="Freeform 2">
            <a:extLst>
              <a:ext uri="{FF2B5EF4-FFF2-40B4-BE49-F238E27FC236}">
                <a16:creationId xmlns:a16="http://schemas.microsoft.com/office/drawing/2014/main" id="{CC7E6C37-9800-40AC-526D-2C83AD00F635}"/>
              </a:ext>
            </a:extLst>
          </p:cNvPr>
          <p:cNvSpPr/>
          <p:nvPr/>
        </p:nvSpPr>
        <p:spPr>
          <a:xfrm>
            <a:off x="262314" y="188886"/>
            <a:ext cx="2059296" cy="691934"/>
          </a:xfrm>
          <a:custGeom>
            <a:avLst/>
            <a:gdLst/>
            <a:ahLst/>
            <a:cxnLst/>
            <a:rect l="l" t="t" r="r" b="b"/>
            <a:pathLst>
              <a:path w="4827929" h="1629426">
                <a:moveTo>
                  <a:pt x="0" y="0"/>
                </a:moveTo>
                <a:lnTo>
                  <a:pt x="4827929" y="0"/>
                </a:lnTo>
                <a:lnTo>
                  <a:pt x="4827929" y="1629426"/>
                </a:lnTo>
                <a:lnTo>
                  <a:pt x="0" y="162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HK" sz="120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75B57C8B-6E33-0F0E-682F-18357BF25B95}"/>
              </a:ext>
            </a:extLst>
          </p:cNvPr>
          <p:cNvSpPr/>
          <p:nvPr/>
        </p:nvSpPr>
        <p:spPr>
          <a:xfrm>
            <a:off x="202964" y="1050102"/>
            <a:ext cx="6141877" cy="56448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33D44ED8-9944-330A-DA56-A76CE8E53D1D}"/>
              </a:ext>
            </a:extLst>
          </p:cNvPr>
          <p:cNvSpPr/>
          <p:nvPr/>
        </p:nvSpPr>
        <p:spPr>
          <a:xfrm>
            <a:off x="363171" y="3552552"/>
            <a:ext cx="5851927" cy="1408953"/>
          </a:xfrm>
          <a:prstGeom prst="roundRect">
            <a:avLst>
              <a:gd name="adj" fmla="val 1360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52">
            <a:extLst>
              <a:ext uri="{FF2B5EF4-FFF2-40B4-BE49-F238E27FC236}">
                <a16:creationId xmlns:a16="http://schemas.microsoft.com/office/drawing/2014/main" id="{89BB1AFF-1977-532E-F7BA-E4E6E317A031}"/>
              </a:ext>
            </a:extLst>
          </p:cNvPr>
          <p:cNvSpPr txBox="1"/>
          <p:nvPr/>
        </p:nvSpPr>
        <p:spPr>
          <a:xfrm>
            <a:off x="558529" y="2257924"/>
            <a:ext cx="5456485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Final Year Project (FYP)</a:t>
            </a:r>
          </a:p>
          <a:p>
            <a:pPr>
              <a:lnSpc>
                <a:spcPts val="689"/>
              </a:lnSpc>
            </a:pPr>
            <a:endParaRPr lang="en-US" sz="1257" b="1" spc="87" dirty="0"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1179"/>
              </a:lnSpc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12-credit graduation capstone — full end-to-end project integrating all degree knowledge. Faculty-supervised, portfolio-ready, publishable research potential.</a:t>
            </a:r>
          </a:p>
        </p:txBody>
      </p:sp>
      <p:sp>
        <p:nvSpPr>
          <p:cNvPr id="112" name="TextBox 76">
            <a:extLst>
              <a:ext uri="{FF2B5EF4-FFF2-40B4-BE49-F238E27FC236}">
                <a16:creationId xmlns:a16="http://schemas.microsoft.com/office/drawing/2014/main" id="{91AAAEEC-8089-BA49-96CD-B24F5C8C4121}"/>
              </a:ext>
            </a:extLst>
          </p:cNvPr>
          <p:cNvSpPr txBox="1"/>
          <p:nvPr/>
        </p:nvSpPr>
        <p:spPr>
          <a:xfrm>
            <a:off x="558529" y="3828681"/>
            <a:ext cx="5456485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Shanghai Capstone Project (for 6200 only)</a:t>
            </a:r>
          </a:p>
          <a:p>
            <a:pPr>
              <a:lnSpc>
                <a:spcPts val="689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1179"/>
              </a:lnSpc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Industry collaboration with Shanghai tech firms and labs in </a:t>
            </a:r>
            <a:r>
              <a:rPr lang="en-US" sz="1123" spc="78" dirty="0" err="1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Zhangjiang</a:t>
            </a: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 Hi-Tech Park. Built into the 1.5-year Delta+ Shanghai phase with CEO/CTO talks, exposure to leading R&amp;D, tech companies, startups, and industry networks.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C7C96241-FFAD-B138-5FD6-AB95EEB89021}"/>
              </a:ext>
            </a:extLst>
          </p:cNvPr>
          <p:cNvSpPr/>
          <p:nvPr/>
        </p:nvSpPr>
        <p:spPr>
          <a:xfrm>
            <a:off x="6578045" y="1948651"/>
            <a:ext cx="2426808" cy="2226557"/>
          </a:xfrm>
          <a:prstGeom prst="roundRect">
            <a:avLst>
              <a:gd name="adj" fmla="val 764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40">
            <a:extLst>
              <a:ext uri="{FF2B5EF4-FFF2-40B4-BE49-F238E27FC236}">
                <a16:creationId xmlns:a16="http://schemas.microsoft.com/office/drawing/2014/main" id="{1017FF2C-01F2-1FBA-4C36-292118C3E527}"/>
              </a:ext>
            </a:extLst>
          </p:cNvPr>
          <p:cNvGrpSpPr/>
          <p:nvPr/>
        </p:nvGrpSpPr>
        <p:grpSpPr>
          <a:xfrm>
            <a:off x="6636588" y="2067053"/>
            <a:ext cx="1094647" cy="200116"/>
            <a:chOff x="0" y="0"/>
            <a:chExt cx="432453" cy="79058"/>
          </a:xfrm>
        </p:grpSpPr>
        <p:sp>
          <p:nvSpPr>
            <p:cNvPr id="116" name="Freeform 41">
              <a:extLst>
                <a:ext uri="{FF2B5EF4-FFF2-40B4-BE49-F238E27FC236}">
                  <a16:creationId xmlns:a16="http://schemas.microsoft.com/office/drawing/2014/main" id="{0E2F420F-6617-148B-2141-4B0B333D9A45}"/>
                </a:ext>
              </a:extLst>
            </p:cNvPr>
            <p:cNvSpPr/>
            <p:nvPr/>
          </p:nvSpPr>
          <p:spPr>
            <a:xfrm>
              <a:off x="0" y="0"/>
              <a:ext cx="432453" cy="79058"/>
            </a:xfrm>
            <a:custGeom>
              <a:avLst/>
              <a:gdLst/>
              <a:ahLst/>
              <a:cxnLst/>
              <a:rect l="l" t="t" r="r" b="b"/>
              <a:pathLst>
                <a:path w="432453" h="79058">
                  <a:moveTo>
                    <a:pt x="0" y="0"/>
                  </a:moveTo>
                  <a:lnTo>
                    <a:pt x="432453" y="0"/>
                  </a:lnTo>
                  <a:lnTo>
                    <a:pt x="432453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TextBox 42">
              <a:extLst>
                <a:ext uri="{FF2B5EF4-FFF2-40B4-BE49-F238E27FC236}">
                  <a16:creationId xmlns:a16="http://schemas.microsoft.com/office/drawing/2014/main" id="{8C642325-7836-172B-82F1-0503BEB1ADF1}"/>
                </a:ext>
              </a:extLst>
            </p:cNvPr>
            <p:cNvSpPr txBox="1"/>
            <p:nvPr/>
          </p:nvSpPr>
          <p:spPr>
            <a:xfrm>
              <a:off x="0" y="-85725"/>
              <a:ext cx="432453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118" name="Group 43">
            <a:extLst>
              <a:ext uri="{FF2B5EF4-FFF2-40B4-BE49-F238E27FC236}">
                <a16:creationId xmlns:a16="http://schemas.microsoft.com/office/drawing/2014/main" id="{B6413F13-8C67-F8A6-AB5E-DDE5AE915705}"/>
              </a:ext>
            </a:extLst>
          </p:cNvPr>
          <p:cNvGrpSpPr/>
          <p:nvPr/>
        </p:nvGrpSpPr>
        <p:grpSpPr>
          <a:xfrm>
            <a:off x="7755576" y="2082029"/>
            <a:ext cx="1186300" cy="175895"/>
            <a:chOff x="0" y="0"/>
            <a:chExt cx="432453" cy="79058"/>
          </a:xfrm>
        </p:grpSpPr>
        <p:sp>
          <p:nvSpPr>
            <p:cNvPr id="119" name="Freeform 44">
              <a:extLst>
                <a:ext uri="{FF2B5EF4-FFF2-40B4-BE49-F238E27FC236}">
                  <a16:creationId xmlns:a16="http://schemas.microsoft.com/office/drawing/2014/main" id="{7178A03D-2805-EE76-5B63-85D5F2DA6AAD}"/>
                </a:ext>
              </a:extLst>
            </p:cNvPr>
            <p:cNvSpPr/>
            <p:nvPr/>
          </p:nvSpPr>
          <p:spPr>
            <a:xfrm>
              <a:off x="0" y="0"/>
              <a:ext cx="432453" cy="79058"/>
            </a:xfrm>
            <a:custGeom>
              <a:avLst/>
              <a:gdLst/>
              <a:ahLst/>
              <a:cxnLst/>
              <a:rect l="l" t="t" r="r" b="b"/>
              <a:pathLst>
                <a:path w="432453" h="79058">
                  <a:moveTo>
                    <a:pt x="0" y="0"/>
                  </a:moveTo>
                  <a:lnTo>
                    <a:pt x="432453" y="0"/>
                  </a:lnTo>
                  <a:lnTo>
                    <a:pt x="432453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TextBox 45">
              <a:extLst>
                <a:ext uri="{FF2B5EF4-FFF2-40B4-BE49-F238E27FC236}">
                  <a16:creationId xmlns:a16="http://schemas.microsoft.com/office/drawing/2014/main" id="{3098F5A6-0702-7F04-AB7B-E1D5CCD875E4}"/>
                </a:ext>
              </a:extLst>
            </p:cNvPr>
            <p:cNvSpPr txBox="1"/>
            <p:nvPr/>
          </p:nvSpPr>
          <p:spPr>
            <a:xfrm>
              <a:off x="0" y="-85725"/>
              <a:ext cx="432453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21" name="TextBox 55">
            <a:extLst>
              <a:ext uri="{FF2B5EF4-FFF2-40B4-BE49-F238E27FC236}">
                <a16:creationId xmlns:a16="http://schemas.microsoft.com/office/drawing/2014/main" id="{B5F16350-9C7E-5EC0-AECD-A7DBBFB37413}"/>
              </a:ext>
            </a:extLst>
          </p:cNvPr>
          <p:cNvSpPr txBox="1"/>
          <p:nvPr/>
        </p:nvSpPr>
        <p:spPr>
          <a:xfrm>
            <a:off x="6704295" y="2415953"/>
            <a:ext cx="2210040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CDS Student Ambassador </a:t>
            </a:r>
            <a:r>
              <a:rPr lang="en-US" sz="1257" b="1" spc="87" dirty="0" err="1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Enagement</a:t>
            </a: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693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1179"/>
              </a:lnSpc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Student representatives of CDS at Info Days and high-profile events. Develops executive communication and professional presence. Recruitment opens in September.</a:t>
            </a:r>
          </a:p>
        </p:txBody>
      </p:sp>
      <p:sp>
        <p:nvSpPr>
          <p:cNvPr id="122" name="TextBox 57">
            <a:extLst>
              <a:ext uri="{FF2B5EF4-FFF2-40B4-BE49-F238E27FC236}">
                <a16:creationId xmlns:a16="http://schemas.microsoft.com/office/drawing/2014/main" id="{73D5C0D0-4670-06BC-8893-9C71764EF05A}"/>
              </a:ext>
            </a:extLst>
          </p:cNvPr>
          <p:cNvSpPr txBox="1"/>
          <p:nvPr/>
        </p:nvSpPr>
        <p:spPr>
          <a:xfrm>
            <a:off x="6674942" y="2126035"/>
            <a:ext cx="106415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Interview Selected</a:t>
            </a:r>
          </a:p>
        </p:txBody>
      </p:sp>
      <p:sp>
        <p:nvSpPr>
          <p:cNvPr id="123" name="TextBox 58">
            <a:extLst>
              <a:ext uri="{FF2B5EF4-FFF2-40B4-BE49-F238E27FC236}">
                <a16:creationId xmlns:a16="http://schemas.microsoft.com/office/drawing/2014/main" id="{ACCBD6A1-124E-6448-B9A9-0EA8E5961509}"/>
              </a:ext>
            </a:extLst>
          </p:cNvPr>
          <p:cNvSpPr txBox="1"/>
          <p:nvPr/>
        </p:nvSpPr>
        <p:spPr>
          <a:xfrm>
            <a:off x="7806674" y="2126035"/>
            <a:ext cx="1153738" cy="1025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Certificate Awarded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70F6DF06-FDB1-7828-F262-99FAC0DF456A}"/>
              </a:ext>
            </a:extLst>
          </p:cNvPr>
          <p:cNvSpPr/>
          <p:nvPr/>
        </p:nvSpPr>
        <p:spPr>
          <a:xfrm>
            <a:off x="6585487" y="4284888"/>
            <a:ext cx="2426808" cy="2226557"/>
          </a:xfrm>
          <a:prstGeom prst="roundRect">
            <a:avLst>
              <a:gd name="adj" fmla="val 764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46">
            <a:extLst>
              <a:ext uri="{FF2B5EF4-FFF2-40B4-BE49-F238E27FC236}">
                <a16:creationId xmlns:a16="http://schemas.microsoft.com/office/drawing/2014/main" id="{FB35726F-496E-CA7A-F1E7-7346C6F47698}"/>
              </a:ext>
            </a:extLst>
          </p:cNvPr>
          <p:cNvGrpSpPr/>
          <p:nvPr/>
        </p:nvGrpSpPr>
        <p:grpSpPr>
          <a:xfrm>
            <a:off x="8100088" y="4352715"/>
            <a:ext cx="756682" cy="200116"/>
            <a:chOff x="0" y="0"/>
            <a:chExt cx="298936" cy="79058"/>
          </a:xfrm>
        </p:grpSpPr>
        <p:sp>
          <p:nvSpPr>
            <p:cNvPr id="126" name="Freeform 47">
              <a:extLst>
                <a:ext uri="{FF2B5EF4-FFF2-40B4-BE49-F238E27FC236}">
                  <a16:creationId xmlns:a16="http://schemas.microsoft.com/office/drawing/2014/main" id="{E1B6C8AA-91FE-F2A7-03B0-4E1DD4145D9E}"/>
                </a:ext>
              </a:extLst>
            </p:cNvPr>
            <p:cNvSpPr/>
            <p:nvPr/>
          </p:nvSpPr>
          <p:spPr>
            <a:xfrm>
              <a:off x="0" y="0"/>
              <a:ext cx="298936" cy="79058"/>
            </a:xfrm>
            <a:custGeom>
              <a:avLst/>
              <a:gdLst/>
              <a:ahLst/>
              <a:cxnLst/>
              <a:rect l="l" t="t" r="r" b="b"/>
              <a:pathLst>
                <a:path w="298936" h="79058">
                  <a:moveTo>
                    <a:pt x="0" y="0"/>
                  </a:moveTo>
                  <a:lnTo>
                    <a:pt x="298936" y="0"/>
                  </a:lnTo>
                  <a:lnTo>
                    <a:pt x="298936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TextBox 48">
              <a:extLst>
                <a:ext uri="{FF2B5EF4-FFF2-40B4-BE49-F238E27FC236}">
                  <a16:creationId xmlns:a16="http://schemas.microsoft.com/office/drawing/2014/main" id="{888160B0-85D9-4B19-AB07-A38AA203EB91}"/>
                </a:ext>
              </a:extLst>
            </p:cNvPr>
            <p:cNvSpPr txBox="1"/>
            <p:nvPr/>
          </p:nvSpPr>
          <p:spPr>
            <a:xfrm>
              <a:off x="0" y="-85725"/>
              <a:ext cx="298936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28" name="TextBox 56">
            <a:extLst>
              <a:ext uri="{FF2B5EF4-FFF2-40B4-BE49-F238E27FC236}">
                <a16:creationId xmlns:a16="http://schemas.microsoft.com/office/drawing/2014/main" id="{1D6956FD-258C-0A7F-4E9D-2658D1231402}"/>
              </a:ext>
            </a:extLst>
          </p:cNvPr>
          <p:cNvSpPr txBox="1"/>
          <p:nvPr/>
        </p:nvSpPr>
        <p:spPr>
          <a:xfrm>
            <a:off x="6756172" y="4618934"/>
            <a:ext cx="2128300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CDS Society (CDSS)</a:t>
            </a:r>
          </a:p>
          <a:p>
            <a:pPr>
              <a:lnSpc>
                <a:spcPts val="693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1179"/>
              </a:lnSpc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Student-run society for all CDS students — </a:t>
            </a:r>
            <a:r>
              <a:rPr lang="en-US" sz="1123" spc="78" dirty="0" err="1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organising</a:t>
            </a: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 academic, industry, social, and networking events. Members can join generally or stand for committee to drive peer community building.</a:t>
            </a:r>
          </a:p>
        </p:txBody>
      </p:sp>
      <p:sp>
        <p:nvSpPr>
          <p:cNvPr id="129" name="TextBox 59">
            <a:extLst>
              <a:ext uri="{FF2B5EF4-FFF2-40B4-BE49-F238E27FC236}">
                <a16:creationId xmlns:a16="http://schemas.microsoft.com/office/drawing/2014/main" id="{668CF770-A24D-2947-D561-F695B717699D}"/>
              </a:ext>
            </a:extLst>
          </p:cNvPr>
          <p:cNvSpPr txBox="1"/>
          <p:nvPr/>
        </p:nvSpPr>
        <p:spPr>
          <a:xfrm>
            <a:off x="8131521" y="4399513"/>
            <a:ext cx="832466" cy="1025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Student-Led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4A209BC8-BE95-EEA4-FB01-8B19E5C06CA8}"/>
              </a:ext>
            </a:extLst>
          </p:cNvPr>
          <p:cNvSpPr/>
          <p:nvPr/>
        </p:nvSpPr>
        <p:spPr>
          <a:xfrm>
            <a:off x="6456377" y="1050102"/>
            <a:ext cx="2659834" cy="56448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CB3DFD7C-3524-BD46-7812-BBA11C382106}"/>
              </a:ext>
            </a:extLst>
          </p:cNvPr>
          <p:cNvSpPr/>
          <p:nvPr/>
        </p:nvSpPr>
        <p:spPr>
          <a:xfrm>
            <a:off x="9268050" y="1050102"/>
            <a:ext cx="2659834" cy="56448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12817C78-5E66-0891-B43D-5A547CB630F9}"/>
              </a:ext>
            </a:extLst>
          </p:cNvPr>
          <p:cNvSpPr/>
          <p:nvPr/>
        </p:nvSpPr>
        <p:spPr>
          <a:xfrm>
            <a:off x="9384226" y="4264698"/>
            <a:ext cx="2426808" cy="2226557"/>
          </a:xfrm>
          <a:prstGeom prst="roundRect">
            <a:avLst>
              <a:gd name="adj" fmla="val 764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63">
            <a:extLst>
              <a:ext uri="{FF2B5EF4-FFF2-40B4-BE49-F238E27FC236}">
                <a16:creationId xmlns:a16="http://schemas.microsoft.com/office/drawing/2014/main" id="{324B79C5-2A1E-7063-A18A-AA593183A46E}"/>
              </a:ext>
            </a:extLst>
          </p:cNvPr>
          <p:cNvSpPr txBox="1"/>
          <p:nvPr/>
        </p:nvSpPr>
        <p:spPr>
          <a:xfrm>
            <a:off x="9533480" y="4942001"/>
            <a:ext cx="212830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IAO Global Exchange </a:t>
            </a:r>
            <a:r>
              <a:rPr lang="en-US" sz="1257" b="1" spc="87" dirty="0" err="1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Programme</a:t>
            </a: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693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1179"/>
              </a:lnSpc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Semester-long academic immersion at global partner universities across Asia, Europe, America and round the globe.</a:t>
            </a:r>
          </a:p>
        </p:txBody>
      </p:sp>
      <p:grpSp>
        <p:nvGrpSpPr>
          <p:cNvPr id="134" name="Group 64">
            <a:extLst>
              <a:ext uri="{FF2B5EF4-FFF2-40B4-BE49-F238E27FC236}">
                <a16:creationId xmlns:a16="http://schemas.microsoft.com/office/drawing/2014/main" id="{7AD49D87-6B22-F4B3-3F71-F8044A42F090}"/>
              </a:ext>
            </a:extLst>
          </p:cNvPr>
          <p:cNvGrpSpPr/>
          <p:nvPr/>
        </p:nvGrpSpPr>
        <p:grpSpPr>
          <a:xfrm>
            <a:off x="9568740" y="4352715"/>
            <a:ext cx="817194" cy="200116"/>
            <a:chOff x="0" y="0"/>
            <a:chExt cx="322842" cy="79058"/>
          </a:xfrm>
        </p:grpSpPr>
        <p:sp>
          <p:nvSpPr>
            <p:cNvPr id="135" name="Freeform 65">
              <a:extLst>
                <a:ext uri="{FF2B5EF4-FFF2-40B4-BE49-F238E27FC236}">
                  <a16:creationId xmlns:a16="http://schemas.microsoft.com/office/drawing/2014/main" id="{58BBEED4-B7DB-53A3-CFC2-2EB56C52B74A}"/>
                </a:ext>
              </a:extLst>
            </p:cNvPr>
            <p:cNvSpPr/>
            <p:nvPr/>
          </p:nvSpPr>
          <p:spPr>
            <a:xfrm>
              <a:off x="0" y="0"/>
              <a:ext cx="322842" cy="79058"/>
            </a:xfrm>
            <a:custGeom>
              <a:avLst/>
              <a:gdLst/>
              <a:ahLst/>
              <a:cxnLst/>
              <a:rect l="l" t="t" r="r" b="b"/>
              <a:pathLst>
                <a:path w="322842" h="79058">
                  <a:moveTo>
                    <a:pt x="0" y="0"/>
                  </a:moveTo>
                  <a:lnTo>
                    <a:pt x="322842" y="0"/>
                  </a:lnTo>
                  <a:lnTo>
                    <a:pt x="322842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TextBox 66">
              <a:extLst>
                <a:ext uri="{FF2B5EF4-FFF2-40B4-BE49-F238E27FC236}">
                  <a16:creationId xmlns:a16="http://schemas.microsoft.com/office/drawing/2014/main" id="{8317CDAA-6B5E-6C2A-CC65-D91CE185FC83}"/>
                </a:ext>
              </a:extLst>
            </p:cNvPr>
            <p:cNvSpPr txBox="1"/>
            <p:nvPr/>
          </p:nvSpPr>
          <p:spPr>
            <a:xfrm>
              <a:off x="0" y="-85725"/>
              <a:ext cx="322842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37" name="TextBox 67">
            <a:extLst>
              <a:ext uri="{FF2B5EF4-FFF2-40B4-BE49-F238E27FC236}">
                <a16:creationId xmlns:a16="http://schemas.microsoft.com/office/drawing/2014/main" id="{2878A738-5E43-09E1-FCE8-09974C58BA0E}"/>
              </a:ext>
            </a:extLst>
          </p:cNvPr>
          <p:cNvSpPr txBox="1"/>
          <p:nvPr/>
        </p:nvSpPr>
        <p:spPr>
          <a:xfrm>
            <a:off x="9615721" y="4403071"/>
            <a:ext cx="826523" cy="1025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Yr 2+ Priority</a:t>
            </a:r>
          </a:p>
        </p:txBody>
      </p:sp>
      <p:grpSp>
        <p:nvGrpSpPr>
          <p:cNvPr id="138" name="Group 68">
            <a:extLst>
              <a:ext uri="{FF2B5EF4-FFF2-40B4-BE49-F238E27FC236}">
                <a16:creationId xmlns:a16="http://schemas.microsoft.com/office/drawing/2014/main" id="{33BC0903-1273-A3AB-AE76-1A3846D62B85}"/>
              </a:ext>
            </a:extLst>
          </p:cNvPr>
          <p:cNvGrpSpPr/>
          <p:nvPr/>
        </p:nvGrpSpPr>
        <p:grpSpPr>
          <a:xfrm>
            <a:off x="9560128" y="4635652"/>
            <a:ext cx="1001682" cy="181131"/>
            <a:chOff x="0" y="0"/>
            <a:chExt cx="342764" cy="79058"/>
          </a:xfrm>
        </p:grpSpPr>
        <p:sp>
          <p:nvSpPr>
            <p:cNvPr id="139" name="Freeform 69">
              <a:extLst>
                <a:ext uri="{FF2B5EF4-FFF2-40B4-BE49-F238E27FC236}">
                  <a16:creationId xmlns:a16="http://schemas.microsoft.com/office/drawing/2014/main" id="{ADB1BDF2-6513-9225-39EC-448967DE5366}"/>
                </a:ext>
              </a:extLst>
            </p:cNvPr>
            <p:cNvSpPr/>
            <p:nvPr/>
          </p:nvSpPr>
          <p:spPr>
            <a:xfrm>
              <a:off x="0" y="0"/>
              <a:ext cx="342764" cy="79058"/>
            </a:xfrm>
            <a:custGeom>
              <a:avLst/>
              <a:gdLst/>
              <a:ahLst/>
              <a:cxnLst/>
              <a:rect l="l" t="t" r="r" b="b"/>
              <a:pathLst>
                <a:path w="342764" h="79058">
                  <a:moveTo>
                    <a:pt x="0" y="0"/>
                  </a:moveTo>
                  <a:lnTo>
                    <a:pt x="342764" y="0"/>
                  </a:lnTo>
                  <a:lnTo>
                    <a:pt x="342764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TextBox 70">
              <a:extLst>
                <a:ext uri="{FF2B5EF4-FFF2-40B4-BE49-F238E27FC236}">
                  <a16:creationId xmlns:a16="http://schemas.microsoft.com/office/drawing/2014/main" id="{3FB54AF4-DD39-3AE8-A308-D17BB5956516}"/>
                </a:ext>
              </a:extLst>
            </p:cNvPr>
            <p:cNvSpPr txBox="1"/>
            <p:nvPr/>
          </p:nvSpPr>
          <p:spPr>
            <a:xfrm>
              <a:off x="0" y="-85725"/>
              <a:ext cx="342764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41" name="TextBox 71">
            <a:extLst>
              <a:ext uri="{FF2B5EF4-FFF2-40B4-BE49-F238E27FC236}">
                <a16:creationId xmlns:a16="http://schemas.microsoft.com/office/drawing/2014/main" id="{585F86CC-D70C-F0ED-1978-1999252A83A3}"/>
              </a:ext>
            </a:extLst>
          </p:cNvPr>
          <p:cNvSpPr txBox="1"/>
          <p:nvPr/>
        </p:nvSpPr>
        <p:spPr>
          <a:xfrm>
            <a:off x="9638855" y="4675313"/>
            <a:ext cx="922955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Credit Transfer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2114D7-2F9B-59B5-60BD-A2D397DFCCF3}"/>
              </a:ext>
            </a:extLst>
          </p:cNvPr>
          <p:cNvSpPr/>
          <p:nvPr/>
        </p:nvSpPr>
        <p:spPr>
          <a:xfrm>
            <a:off x="4891756" y="3649102"/>
            <a:ext cx="1145995" cy="32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75">
            <a:extLst>
              <a:ext uri="{FF2B5EF4-FFF2-40B4-BE49-F238E27FC236}">
                <a16:creationId xmlns:a16="http://schemas.microsoft.com/office/drawing/2014/main" id="{697BDA7C-E1C6-B3E2-4CEF-929F6D1D8EF0}"/>
              </a:ext>
            </a:extLst>
          </p:cNvPr>
          <p:cNvSpPr/>
          <p:nvPr/>
        </p:nvSpPr>
        <p:spPr>
          <a:xfrm>
            <a:off x="4933379" y="3681484"/>
            <a:ext cx="1065009" cy="256921"/>
          </a:xfrm>
          <a:custGeom>
            <a:avLst/>
            <a:gdLst/>
            <a:ahLst/>
            <a:cxnLst/>
            <a:rect l="l" t="t" r="r" b="b"/>
            <a:pathLst>
              <a:path w="1597514" h="385382">
                <a:moveTo>
                  <a:pt x="0" y="0"/>
                </a:moveTo>
                <a:lnTo>
                  <a:pt x="1597515" y="0"/>
                </a:lnTo>
                <a:lnTo>
                  <a:pt x="1597515" y="385382"/>
                </a:lnTo>
                <a:lnTo>
                  <a:pt x="0" y="3853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9290"/>
            </a:stretch>
          </a:blipFill>
        </p:spPr>
        <p:txBody>
          <a:bodyPr/>
          <a:lstStyle/>
          <a:p>
            <a:r>
              <a:rPr lang="en-US" dirty="0"/>
              <a:t>-*</a:t>
            </a:r>
          </a:p>
        </p:txBody>
      </p:sp>
      <p:sp>
        <p:nvSpPr>
          <p:cNvPr id="5" name="Rectangle: Rounded Corners 104">
            <a:extLst>
              <a:ext uri="{FF2B5EF4-FFF2-40B4-BE49-F238E27FC236}">
                <a16:creationId xmlns:a16="http://schemas.microsoft.com/office/drawing/2014/main" id="{CD08B107-8BDF-17C3-F1B0-11A0210AF259}"/>
              </a:ext>
            </a:extLst>
          </p:cNvPr>
          <p:cNvSpPr/>
          <p:nvPr/>
        </p:nvSpPr>
        <p:spPr>
          <a:xfrm>
            <a:off x="350167" y="5129944"/>
            <a:ext cx="5851927" cy="1408953"/>
          </a:xfrm>
          <a:prstGeom prst="roundRect">
            <a:avLst>
              <a:gd name="adj" fmla="val 1360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0">
            <a:extLst>
              <a:ext uri="{FF2B5EF4-FFF2-40B4-BE49-F238E27FC236}">
                <a16:creationId xmlns:a16="http://schemas.microsoft.com/office/drawing/2014/main" id="{93D9F03E-2724-A8C4-9AE4-23C231A876C8}"/>
              </a:ext>
            </a:extLst>
          </p:cNvPr>
          <p:cNvSpPr txBox="1"/>
          <p:nvPr/>
        </p:nvSpPr>
        <p:spPr>
          <a:xfrm>
            <a:off x="558529" y="5339083"/>
            <a:ext cx="5456485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Undergraduate Research Fellowship </a:t>
            </a:r>
            <a:r>
              <a:rPr lang="en-US" sz="1257" b="1" spc="87" dirty="0" err="1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Programme</a:t>
            </a: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 (URFP)</a:t>
            </a:r>
          </a:p>
          <a:p>
            <a:pPr>
              <a:lnSpc>
                <a:spcPts val="689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>
              <a:lnSpc>
                <a:spcPts val="1179"/>
              </a:lnSpc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Prestigious research </a:t>
            </a:r>
            <a:r>
              <a:rPr lang="en-US" sz="1123" spc="78" dirty="0" err="1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programme</a:t>
            </a: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 for top students (GPA ≥3.5 or top 90th percentile).</a:t>
            </a:r>
            <a:r>
              <a:rPr lang="en-US" sz="1123" spc="78" dirty="0" err="1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Transcriptable</a:t>
            </a: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; fast-track to postgraduate admission for top performers. HK$15k local and Mainland / HK$40k overseas awards.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202964" y="1048856"/>
            <a:ext cx="6134443" cy="728374"/>
            <a:chOff x="0" y="0"/>
            <a:chExt cx="2423484" cy="2877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23484" cy="287753"/>
            </a:xfrm>
            <a:custGeom>
              <a:avLst/>
              <a:gdLst/>
              <a:ahLst/>
              <a:cxnLst/>
              <a:rect l="l" t="t" r="r" b="b"/>
              <a:pathLst>
                <a:path w="2423484" h="287753">
                  <a:moveTo>
                    <a:pt x="0" y="0"/>
                  </a:moveTo>
                  <a:lnTo>
                    <a:pt x="2423484" y="0"/>
                  </a:lnTo>
                  <a:lnTo>
                    <a:pt x="2423484" y="287753"/>
                  </a:lnTo>
                  <a:lnTo>
                    <a:pt x="0" y="287753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2423484" cy="3734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363171" y="1189615"/>
            <a:ext cx="390717" cy="376065"/>
          </a:xfrm>
          <a:custGeom>
            <a:avLst/>
            <a:gdLst/>
            <a:ahLst/>
            <a:cxnLst/>
            <a:rect l="l" t="t" r="r" b="b"/>
            <a:pathLst>
              <a:path w="586075" h="564097">
                <a:moveTo>
                  <a:pt x="0" y="0"/>
                </a:moveTo>
                <a:lnTo>
                  <a:pt x="586075" y="0"/>
                </a:lnTo>
                <a:lnTo>
                  <a:pt x="586075" y="564097"/>
                </a:lnTo>
                <a:lnTo>
                  <a:pt x="0" y="564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6464407" y="1048856"/>
            <a:ext cx="5556772" cy="728374"/>
            <a:chOff x="0" y="0"/>
            <a:chExt cx="2195268" cy="28775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95268" cy="287753"/>
            </a:xfrm>
            <a:custGeom>
              <a:avLst/>
              <a:gdLst/>
              <a:ahLst/>
              <a:cxnLst/>
              <a:rect l="l" t="t" r="r" b="b"/>
              <a:pathLst>
                <a:path w="2195268" h="287753">
                  <a:moveTo>
                    <a:pt x="0" y="0"/>
                  </a:moveTo>
                  <a:lnTo>
                    <a:pt x="2195268" y="0"/>
                  </a:lnTo>
                  <a:lnTo>
                    <a:pt x="2195268" y="287753"/>
                  </a:lnTo>
                  <a:lnTo>
                    <a:pt x="0" y="287753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85725"/>
              <a:ext cx="2195268" cy="3734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27" name="Freeform 27"/>
          <p:cNvSpPr/>
          <p:nvPr/>
        </p:nvSpPr>
        <p:spPr>
          <a:xfrm>
            <a:off x="6605225" y="1201785"/>
            <a:ext cx="373199" cy="370244"/>
          </a:xfrm>
          <a:custGeom>
            <a:avLst/>
            <a:gdLst/>
            <a:ahLst/>
            <a:cxnLst/>
            <a:rect l="l" t="t" r="r" b="b"/>
            <a:pathLst>
              <a:path w="559798" h="555366">
                <a:moveTo>
                  <a:pt x="0" y="0"/>
                </a:moveTo>
                <a:lnTo>
                  <a:pt x="559798" y="0"/>
                </a:lnTo>
                <a:lnTo>
                  <a:pt x="559798" y="555367"/>
                </a:lnTo>
                <a:lnTo>
                  <a:pt x="0" y="5553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Freeform 40"/>
          <p:cNvSpPr/>
          <p:nvPr/>
        </p:nvSpPr>
        <p:spPr>
          <a:xfrm>
            <a:off x="6629401" y="1888408"/>
            <a:ext cx="5137239" cy="610047"/>
          </a:xfrm>
          <a:custGeom>
            <a:avLst/>
            <a:gdLst/>
            <a:ahLst/>
            <a:cxnLst/>
            <a:rect l="l" t="t" r="r" b="b"/>
            <a:pathLst>
              <a:path w="7705859" h="915071">
                <a:moveTo>
                  <a:pt x="0" y="0"/>
                </a:moveTo>
                <a:lnTo>
                  <a:pt x="7705859" y="0"/>
                </a:lnTo>
                <a:lnTo>
                  <a:pt x="7705859" y="915071"/>
                </a:lnTo>
                <a:lnTo>
                  <a:pt x="0" y="9150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TextBox 41"/>
          <p:cNvSpPr txBox="1"/>
          <p:nvPr/>
        </p:nvSpPr>
        <p:spPr>
          <a:xfrm>
            <a:off x="6464407" y="3774615"/>
            <a:ext cx="5377122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79"/>
              </a:lnSpc>
            </a:pPr>
            <a:r>
              <a:rPr lang="en-US" sz="1123" b="1" spc="78" dirty="0"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CDS Employer Heatmap (Past Internship Destination Highlights)</a:t>
            </a: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0665" y="3355733"/>
            <a:ext cx="6737157" cy="3946362"/>
          </a:xfrm>
          <a:prstGeom prst="rect">
            <a:avLst/>
          </a:prstGeom>
        </p:spPr>
      </p:pic>
      <p:sp>
        <p:nvSpPr>
          <p:cNvPr id="43" name="Freeform 43"/>
          <p:cNvSpPr/>
          <p:nvPr/>
        </p:nvSpPr>
        <p:spPr>
          <a:xfrm>
            <a:off x="7531662" y="4775292"/>
            <a:ext cx="817169" cy="383971"/>
          </a:xfrm>
          <a:custGeom>
            <a:avLst/>
            <a:gdLst/>
            <a:ahLst/>
            <a:cxnLst/>
            <a:rect l="l" t="t" r="r" b="b"/>
            <a:pathLst>
              <a:path w="1225753" h="575956">
                <a:moveTo>
                  <a:pt x="0" y="0"/>
                </a:moveTo>
                <a:lnTo>
                  <a:pt x="1225754" y="0"/>
                </a:lnTo>
                <a:lnTo>
                  <a:pt x="1225754" y="575956"/>
                </a:lnTo>
                <a:lnTo>
                  <a:pt x="0" y="5759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8687" t="-59741" r="-48205" b="-602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>
            <a:off x="6488909" y="4178766"/>
            <a:ext cx="979031" cy="265345"/>
          </a:xfrm>
          <a:custGeom>
            <a:avLst/>
            <a:gdLst/>
            <a:ahLst/>
            <a:cxnLst/>
            <a:rect l="l" t="t" r="r" b="b"/>
            <a:pathLst>
              <a:path w="1468546" h="398017">
                <a:moveTo>
                  <a:pt x="0" y="0"/>
                </a:moveTo>
                <a:lnTo>
                  <a:pt x="1468547" y="0"/>
                </a:lnTo>
                <a:lnTo>
                  <a:pt x="1468547" y="398017"/>
                </a:lnTo>
                <a:lnTo>
                  <a:pt x="0" y="3980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9576528" y="4154376"/>
            <a:ext cx="898903" cy="354505"/>
          </a:xfrm>
          <a:custGeom>
            <a:avLst/>
            <a:gdLst/>
            <a:ahLst/>
            <a:cxnLst/>
            <a:rect l="l" t="t" r="r" b="b"/>
            <a:pathLst>
              <a:path w="1348354" h="531757">
                <a:moveTo>
                  <a:pt x="0" y="0"/>
                </a:moveTo>
                <a:lnTo>
                  <a:pt x="1348355" y="0"/>
                </a:lnTo>
                <a:lnTo>
                  <a:pt x="1348355" y="531757"/>
                </a:lnTo>
                <a:lnTo>
                  <a:pt x="0" y="5317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11307956" y="4045353"/>
            <a:ext cx="612278" cy="612278"/>
          </a:xfrm>
          <a:custGeom>
            <a:avLst/>
            <a:gdLst/>
            <a:ahLst/>
            <a:cxnLst/>
            <a:rect l="l" t="t" r="r" b="b"/>
            <a:pathLst>
              <a:path w="918417" h="918417">
                <a:moveTo>
                  <a:pt x="0" y="0"/>
                </a:moveTo>
                <a:lnTo>
                  <a:pt x="918418" y="0"/>
                </a:lnTo>
                <a:lnTo>
                  <a:pt x="918418" y="918417"/>
                </a:lnTo>
                <a:lnTo>
                  <a:pt x="0" y="9184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Freeform 48"/>
          <p:cNvSpPr/>
          <p:nvPr/>
        </p:nvSpPr>
        <p:spPr>
          <a:xfrm>
            <a:off x="10571093" y="4034525"/>
            <a:ext cx="641613" cy="633933"/>
          </a:xfrm>
          <a:custGeom>
            <a:avLst/>
            <a:gdLst/>
            <a:ahLst/>
            <a:cxnLst/>
            <a:rect l="l" t="t" r="r" b="b"/>
            <a:pathLst>
              <a:path w="962420" h="950900">
                <a:moveTo>
                  <a:pt x="0" y="0"/>
                </a:moveTo>
                <a:lnTo>
                  <a:pt x="962420" y="0"/>
                </a:lnTo>
                <a:lnTo>
                  <a:pt x="962420" y="950900"/>
                </a:lnTo>
                <a:lnTo>
                  <a:pt x="0" y="9509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7977" r="-376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Freeform 49"/>
          <p:cNvSpPr/>
          <p:nvPr/>
        </p:nvSpPr>
        <p:spPr>
          <a:xfrm>
            <a:off x="6855190" y="6082882"/>
            <a:ext cx="1958062" cy="423643"/>
          </a:xfrm>
          <a:custGeom>
            <a:avLst/>
            <a:gdLst/>
            <a:ahLst/>
            <a:cxnLst/>
            <a:rect l="l" t="t" r="r" b="b"/>
            <a:pathLst>
              <a:path w="2937093" h="635464">
                <a:moveTo>
                  <a:pt x="0" y="0"/>
                </a:moveTo>
                <a:lnTo>
                  <a:pt x="2937093" y="0"/>
                </a:lnTo>
                <a:lnTo>
                  <a:pt x="2937093" y="635464"/>
                </a:lnTo>
                <a:lnTo>
                  <a:pt x="0" y="635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7126" b="-197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0" name="Freeform 50"/>
          <p:cNvSpPr/>
          <p:nvPr/>
        </p:nvSpPr>
        <p:spPr>
          <a:xfrm>
            <a:off x="7508300" y="4150078"/>
            <a:ext cx="1078289" cy="322719"/>
          </a:xfrm>
          <a:custGeom>
            <a:avLst/>
            <a:gdLst/>
            <a:ahLst/>
            <a:cxnLst/>
            <a:rect l="l" t="t" r="r" b="b"/>
            <a:pathLst>
              <a:path w="1617434" h="484078">
                <a:moveTo>
                  <a:pt x="0" y="0"/>
                </a:moveTo>
                <a:lnTo>
                  <a:pt x="1617434" y="0"/>
                </a:lnTo>
                <a:lnTo>
                  <a:pt x="1617434" y="484078"/>
                </a:lnTo>
                <a:lnTo>
                  <a:pt x="0" y="4840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71011" b="-795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1" name="Freeform 51"/>
          <p:cNvSpPr/>
          <p:nvPr/>
        </p:nvSpPr>
        <p:spPr>
          <a:xfrm>
            <a:off x="6655271" y="4610836"/>
            <a:ext cx="700809" cy="700809"/>
          </a:xfrm>
          <a:custGeom>
            <a:avLst/>
            <a:gdLst/>
            <a:ahLst/>
            <a:cxnLst/>
            <a:rect l="l" t="t" r="r" b="b"/>
            <a:pathLst>
              <a:path w="1051213" h="1051213">
                <a:moveTo>
                  <a:pt x="0" y="0"/>
                </a:moveTo>
                <a:lnTo>
                  <a:pt x="1051213" y="0"/>
                </a:lnTo>
                <a:lnTo>
                  <a:pt x="1051213" y="1051213"/>
                </a:lnTo>
                <a:lnTo>
                  <a:pt x="0" y="10512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2" name="Freeform 52"/>
          <p:cNvSpPr/>
          <p:nvPr/>
        </p:nvSpPr>
        <p:spPr>
          <a:xfrm>
            <a:off x="6503049" y="5343033"/>
            <a:ext cx="1005251" cy="565453"/>
          </a:xfrm>
          <a:custGeom>
            <a:avLst/>
            <a:gdLst/>
            <a:ahLst/>
            <a:cxnLst/>
            <a:rect l="l" t="t" r="r" b="b"/>
            <a:pathLst>
              <a:path w="1507876" h="848180">
                <a:moveTo>
                  <a:pt x="0" y="0"/>
                </a:moveTo>
                <a:lnTo>
                  <a:pt x="1507876" y="0"/>
                </a:lnTo>
                <a:lnTo>
                  <a:pt x="1507876" y="848180"/>
                </a:lnTo>
                <a:lnTo>
                  <a:pt x="0" y="84818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3" name="Freeform 53"/>
          <p:cNvSpPr/>
          <p:nvPr/>
        </p:nvSpPr>
        <p:spPr>
          <a:xfrm>
            <a:off x="9477674" y="4821265"/>
            <a:ext cx="1155585" cy="216466"/>
          </a:xfrm>
          <a:custGeom>
            <a:avLst/>
            <a:gdLst/>
            <a:ahLst/>
            <a:cxnLst/>
            <a:rect l="l" t="t" r="r" b="b"/>
            <a:pathLst>
              <a:path w="1733378" h="324699">
                <a:moveTo>
                  <a:pt x="0" y="0"/>
                </a:moveTo>
                <a:lnTo>
                  <a:pt x="1733378" y="0"/>
                </a:lnTo>
                <a:lnTo>
                  <a:pt x="1733378" y="324699"/>
                </a:lnTo>
                <a:lnTo>
                  <a:pt x="0" y="32469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90697" b="-89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Freeform 54"/>
          <p:cNvSpPr/>
          <p:nvPr/>
        </p:nvSpPr>
        <p:spPr>
          <a:xfrm>
            <a:off x="10750540" y="4791316"/>
            <a:ext cx="1325822" cy="339847"/>
          </a:xfrm>
          <a:custGeom>
            <a:avLst/>
            <a:gdLst/>
            <a:ahLst/>
            <a:cxnLst/>
            <a:rect l="l" t="t" r="r" b="b"/>
            <a:pathLst>
              <a:path w="1988733" h="509770">
                <a:moveTo>
                  <a:pt x="0" y="0"/>
                </a:moveTo>
                <a:lnTo>
                  <a:pt x="1988733" y="0"/>
                </a:lnTo>
                <a:lnTo>
                  <a:pt x="1988733" y="509771"/>
                </a:lnTo>
                <a:lnTo>
                  <a:pt x="0" y="50977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43288" t="-153976" r="-42972" b="-157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Freeform 55"/>
          <p:cNvSpPr/>
          <p:nvPr/>
        </p:nvSpPr>
        <p:spPr>
          <a:xfrm>
            <a:off x="8559996" y="4631547"/>
            <a:ext cx="715845" cy="700809"/>
          </a:xfrm>
          <a:custGeom>
            <a:avLst/>
            <a:gdLst/>
            <a:ahLst/>
            <a:cxnLst/>
            <a:rect l="l" t="t" r="r" b="b"/>
            <a:pathLst>
              <a:path w="1073768" h="1051213">
                <a:moveTo>
                  <a:pt x="0" y="0"/>
                </a:moveTo>
                <a:lnTo>
                  <a:pt x="1073768" y="0"/>
                </a:lnTo>
                <a:lnTo>
                  <a:pt x="1073768" y="1051213"/>
                </a:lnTo>
                <a:lnTo>
                  <a:pt x="0" y="105121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35617" r="-3842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6" name="Freeform 56"/>
          <p:cNvSpPr/>
          <p:nvPr/>
        </p:nvSpPr>
        <p:spPr>
          <a:xfrm>
            <a:off x="7626399" y="5413263"/>
            <a:ext cx="545234" cy="545234"/>
          </a:xfrm>
          <a:custGeom>
            <a:avLst/>
            <a:gdLst/>
            <a:ahLst/>
            <a:cxnLst/>
            <a:rect l="l" t="t" r="r" b="b"/>
            <a:pathLst>
              <a:path w="817851" h="817851">
                <a:moveTo>
                  <a:pt x="0" y="0"/>
                </a:moveTo>
                <a:lnTo>
                  <a:pt x="817851" y="0"/>
                </a:lnTo>
                <a:lnTo>
                  <a:pt x="817851" y="817851"/>
                </a:lnTo>
                <a:lnTo>
                  <a:pt x="0" y="81785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Freeform 57"/>
          <p:cNvSpPr/>
          <p:nvPr/>
        </p:nvSpPr>
        <p:spPr>
          <a:xfrm>
            <a:off x="8292283" y="5467923"/>
            <a:ext cx="574045" cy="435915"/>
          </a:xfrm>
          <a:custGeom>
            <a:avLst/>
            <a:gdLst/>
            <a:ahLst/>
            <a:cxnLst/>
            <a:rect l="l" t="t" r="r" b="b"/>
            <a:pathLst>
              <a:path w="861067" h="653873">
                <a:moveTo>
                  <a:pt x="0" y="0"/>
                </a:moveTo>
                <a:lnTo>
                  <a:pt x="861067" y="0"/>
                </a:lnTo>
                <a:lnTo>
                  <a:pt x="861067" y="653873"/>
                </a:lnTo>
                <a:lnTo>
                  <a:pt x="0" y="65387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8" name="Freeform 58"/>
          <p:cNvSpPr/>
          <p:nvPr/>
        </p:nvSpPr>
        <p:spPr>
          <a:xfrm>
            <a:off x="8986977" y="5473310"/>
            <a:ext cx="589551" cy="331623"/>
          </a:xfrm>
          <a:custGeom>
            <a:avLst/>
            <a:gdLst/>
            <a:ahLst/>
            <a:cxnLst/>
            <a:rect l="l" t="t" r="r" b="b"/>
            <a:pathLst>
              <a:path w="884326" h="497434">
                <a:moveTo>
                  <a:pt x="0" y="0"/>
                </a:moveTo>
                <a:lnTo>
                  <a:pt x="884326" y="0"/>
                </a:lnTo>
                <a:lnTo>
                  <a:pt x="884326" y="497434"/>
                </a:lnTo>
                <a:lnTo>
                  <a:pt x="0" y="49743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9" name="Freeform 59"/>
          <p:cNvSpPr/>
          <p:nvPr/>
        </p:nvSpPr>
        <p:spPr>
          <a:xfrm>
            <a:off x="10973528" y="5484884"/>
            <a:ext cx="1132554" cy="344297"/>
          </a:xfrm>
          <a:custGeom>
            <a:avLst/>
            <a:gdLst/>
            <a:ahLst/>
            <a:cxnLst/>
            <a:rect l="l" t="t" r="r" b="b"/>
            <a:pathLst>
              <a:path w="1698831" h="516445">
                <a:moveTo>
                  <a:pt x="0" y="0"/>
                </a:moveTo>
                <a:lnTo>
                  <a:pt x="1698832" y="0"/>
                </a:lnTo>
                <a:lnTo>
                  <a:pt x="1698832" y="516445"/>
                </a:lnTo>
                <a:lnTo>
                  <a:pt x="0" y="51644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0" name="Freeform 60"/>
          <p:cNvSpPr/>
          <p:nvPr/>
        </p:nvSpPr>
        <p:spPr>
          <a:xfrm>
            <a:off x="9683557" y="5497584"/>
            <a:ext cx="1208343" cy="307349"/>
          </a:xfrm>
          <a:custGeom>
            <a:avLst/>
            <a:gdLst/>
            <a:ahLst/>
            <a:cxnLst/>
            <a:rect l="l" t="t" r="r" b="b"/>
            <a:pathLst>
              <a:path w="1812514" h="461023">
                <a:moveTo>
                  <a:pt x="0" y="0"/>
                </a:moveTo>
                <a:lnTo>
                  <a:pt x="1812514" y="0"/>
                </a:lnTo>
                <a:lnTo>
                  <a:pt x="1812514" y="461023"/>
                </a:lnTo>
                <a:lnTo>
                  <a:pt x="0" y="461023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1" name="Freeform 61"/>
          <p:cNvSpPr/>
          <p:nvPr/>
        </p:nvSpPr>
        <p:spPr>
          <a:xfrm>
            <a:off x="8962606" y="5987216"/>
            <a:ext cx="1075945" cy="388468"/>
          </a:xfrm>
          <a:custGeom>
            <a:avLst/>
            <a:gdLst/>
            <a:ahLst/>
            <a:cxnLst/>
            <a:rect l="l" t="t" r="r" b="b"/>
            <a:pathLst>
              <a:path w="1613917" h="582702">
                <a:moveTo>
                  <a:pt x="0" y="0"/>
                </a:moveTo>
                <a:lnTo>
                  <a:pt x="1613917" y="0"/>
                </a:lnTo>
                <a:lnTo>
                  <a:pt x="1613917" y="582702"/>
                </a:lnTo>
                <a:lnTo>
                  <a:pt x="0" y="582702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-11716" t="-36285" r="-10533" b="-360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2" name="Freeform 62"/>
          <p:cNvSpPr/>
          <p:nvPr/>
        </p:nvSpPr>
        <p:spPr>
          <a:xfrm>
            <a:off x="10082088" y="6024568"/>
            <a:ext cx="1002089" cy="481957"/>
          </a:xfrm>
          <a:custGeom>
            <a:avLst/>
            <a:gdLst/>
            <a:ahLst/>
            <a:cxnLst/>
            <a:rect l="l" t="t" r="r" b="b"/>
            <a:pathLst>
              <a:path w="1503134" h="722936">
                <a:moveTo>
                  <a:pt x="0" y="0"/>
                </a:moveTo>
                <a:lnTo>
                  <a:pt x="1503133" y="0"/>
                </a:lnTo>
                <a:lnTo>
                  <a:pt x="1503133" y="722935"/>
                </a:lnTo>
                <a:lnTo>
                  <a:pt x="0" y="72293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3" name="Freeform 63"/>
          <p:cNvSpPr/>
          <p:nvPr/>
        </p:nvSpPr>
        <p:spPr>
          <a:xfrm>
            <a:off x="11269940" y="5975285"/>
            <a:ext cx="603140" cy="633573"/>
          </a:xfrm>
          <a:custGeom>
            <a:avLst/>
            <a:gdLst/>
            <a:ahLst/>
            <a:cxnLst/>
            <a:rect l="l" t="t" r="r" b="b"/>
            <a:pathLst>
              <a:path w="904710" h="950360">
                <a:moveTo>
                  <a:pt x="0" y="0"/>
                </a:moveTo>
                <a:lnTo>
                  <a:pt x="904710" y="0"/>
                </a:lnTo>
                <a:lnTo>
                  <a:pt x="904710" y="950360"/>
                </a:lnTo>
                <a:lnTo>
                  <a:pt x="0" y="950360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4" name="TextBox 64"/>
          <p:cNvSpPr txBox="1"/>
          <p:nvPr/>
        </p:nvSpPr>
        <p:spPr>
          <a:xfrm>
            <a:off x="895012" y="1157865"/>
            <a:ext cx="5280627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79"/>
              </a:lnSpc>
            </a:pPr>
            <a:r>
              <a:rPr lang="en-US" sz="1123" b="1" spc="78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Area 04</a:t>
            </a:r>
          </a:p>
          <a:p>
            <a:pPr>
              <a:lnSpc>
                <a:spcPts val="1179"/>
              </a:lnSpc>
            </a:pPr>
            <a:r>
              <a:rPr lang="en-US" sz="1123" b="1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Internship</a:t>
            </a:r>
          </a:p>
          <a:p>
            <a:pPr>
              <a:lnSpc>
                <a:spcPts val="1179"/>
              </a:lnSpc>
            </a:pPr>
            <a:r>
              <a:rPr lang="en-US" sz="1123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Industry placements embedded in the curriculum — from HK to Shanghai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108383" y="1176915"/>
            <a:ext cx="2956415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9"/>
              </a:lnSpc>
            </a:pPr>
            <a:r>
              <a:rPr lang="en-US" sz="1123" b="1" spc="78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Area 02</a:t>
            </a:r>
          </a:p>
          <a:p>
            <a:pPr>
              <a:lnSpc>
                <a:spcPts val="1179"/>
              </a:lnSpc>
            </a:pPr>
            <a:r>
              <a:rPr lang="en-US" sz="1123" b="1" dirty="0">
                <a:solidFill>
                  <a:srgbClr val="FFFFFF"/>
                </a:solidFill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School-Based Opportunities</a:t>
            </a:r>
          </a:p>
          <a:p>
            <a:pPr>
              <a:lnSpc>
                <a:spcPts val="1179"/>
              </a:lnSpc>
            </a:pPr>
            <a:r>
              <a:rPr lang="en-US" sz="1123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Career Planning &amp; Industry Immersion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7046372" y="2035821"/>
            <a:ext cx="131613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3"/>
              </a:lnSpc>
            </a:pPr>
            <a:r>
              <a:rPr lang="en-US" sz="983" b="1" spc="69" dirty="0">
                <a:solidFill>
                  <a:srgbClr val="FFFFFF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Area 1:</a:t>
            </a:r>
          </a:p>
          <a:p>
            <a:pPr>
              <a:lnSpc>
                <a:spcPts val="1033"/>
              </a:lnSpc>
            </a:pPr>
            <a:r>
              <a:rPr lang="en-US" sz="983" b="1" spc="69" dirty="0">
                <a:solidFill>
                  <a:srgbClr val="FFFFFF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Career Talks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144136" y="233884"/>
            <a:ext cx="9709068" cy="569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319"/>
              </a:lnSpc>
            </a:pPr>
            <a:r>
              <a:rPr lang="en-US" sz="1657" b="1" dirty="0">
                <a:latin typeface="Work Sans" pitchFamily="2" charset="0"/>
                <a:ea typeface="Arial MT Pro Bold"/>
                <a:cs typeface="Arial MT Pro Bold"/>
                <a:sym typeface="Arial MT Pro Bold"/>
              </a:rPr>
              <a:t>Industry Launchpad</a:t>
            </a:r>
          </a:p>
          <a:p>
            <a:pPr algn="r">
              <a:lnSpc>
                <a:spcPts val="2319"/>
              </a:lnSpc>
            </a:pPr>
            <a:r>
              <a:rPr lang="en-US" sz="1657" dirty="0">
                <a:latin typeface="Work Sans" pitchFamily="2" charset="0"/>
                <a:ea typeface="Arial MT Pro"/>
                <a:cs typeface="Arial MT Pro"/>
                <a:sym typeface="Arial MT Pro"/>
              </a:rPr>
              <a:t>From career readiness pipelines to elite global placements across tech, finance and more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8839985" y="1985602"/>
            <a:ext cx="919915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3"/>
              </a:lnSpc>
            </a:pPr>
            <a:r>
              <a:rPr lang="en-US" sz="983" b="1" spc="69" dirty="0">
                <a:solidFill>
                  <a:srgbClr val="FFFFFF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Area 2:</a:t>
            </a:r>
          </a:p>
          <a:p>
            <a:pPr>
              <a:lnSpc>
                <a:spcPts val="1033"/>
              </a:lnSpc>
            </a:pPr>
            <a:r>
              <a:rPr lang="en-US" sz="983" b="1" spc="69" dirty="0">
                <a:solidFill>
                  <a:srgbClr val="FFFFFF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Company Visit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0373276" y="1942613"/>
            <a:ext cx="1132924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5"/>
              </a:lnSpc>
            </a:pPr>
            <a:r>
              <a:rPr lang="en-US" sz="986" b="1" spc="69" dirty="0">
                <a:solidFill>
                  <a:srgbClr val="FFFFFF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Area 3:</a:t>
            </a:r>
          </a:p>
          <a:p>
            <a:pPr>
              <a:lnSpc>
                <a:spcPts val="1035"/>
              </a:lnSpc>
            </a:pPr>
            <a:r>
              <a:rPr lang="en-US" sz="986" b="1" spc="69" dirty="0">
                <a:solidFill>
                  <a:srgbClr val="FFFFFF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Industry Competition &amp; Hackathon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CAC74A5-575A-1A16-2009-3DA34397AFD0}"/>
              </a:ext>
            </a:extLst>
          </p:cNvPr>
          <p:cNvSpPr/>
          <p:nvPr/>
        </p:nvSpPr>
        <p:spPr>
          <a:xfrm>
            <a:off x="6629401" y="2558320"/>
            <a:ext cx="1538582" cy="100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5">
            <a:extLst>
              <a:ext uri="{FF2B5EF4-FFF2-40B4-BE49-F238E27FC236}">
                <a16:creationId xmlns:a16="http://schemas.microsoft.com/office/drawing/2014/main" id="{A54B5506-68C2-BC5A-459B-7B36918D9DA5}"/>
              </a:ext>
            </a:extLst>
          </p:cNvPr>
          <p:cNvSpPr txBox="1"/>
          <p:nvPr/>
        </p:nvSpPr>
        <p:spPr>
          <a:xfrm>
            <a:off x="6686962" y="2610077"/>
            <a:ext cx="1467419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3"/>
              </a:lnSpc>
            </a:pPr>
            <a:r>
              <a:rPr lang="en-US" sz="900" spc="69" dirty="0">
                <a:latin typeface="Work Sans" pitchFamily="2" charset="0"/>
                <a:ea typeface="Arial"/>
                <a:cs typeface="Arial"/>
                <a:sym typeface="Arial"/>
              </a:rPr>
              <a:t>Industry professionals and alumni share career pathways, sector insights, and personal journeys in tech, finance, data science and more.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CD48273-5E46-FE3A-8996-158EF8816673}"/>
              </a:ext>
            </a:extLst>
          </p:cNvPr>
          <p:cNvSpPr/>
          <p:nvPr/>
        </p:nvSpPr>
        <p:spPr>
          <a:xfrm>
            <a:off x="8331689" y="2562123"/>
            <a:ext cx="1538582" cy="100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76">
            <a:extLst>
              <a:ext uri="{FF2B5EF4-FFF2-40B4-BE49-F238E27FC236}">
                <a16:creationId xmlns:a16="http://schemas.microsoft.com/office/drawing/2014/main" id="{8598DB24-0658-84DA-3883-A728306C8FA2}"/>
              </a:ext>
            </a:extLst>
          </p:cNvPr>
          <p:cNvSpPr txBox="1"/>
          <p:nvPr/>
        </p:nvSpPr>
        <p:spPr>
          <a:xfrm>
            <a:off x="8388388" y="2592824"/>
            <a:ext cx="150776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3"/>
              </a:lnSpc>
            </a:pPr>
            <a:r>
              <a:rPr lang="en-US" sz="900" spc="69" dirty="0">
                <a:latin typeface="Work Sans" pitchFamily="2" charset="0"/>
                <a:ea typeface="Arial"/>
                <a:cs typeface="Arial"/>
                <a:sym typeface="Arial"/>
              </a:rPr>
              <a:t>Guided visits to tech firms, banks, and innovation hubs — see how industry teams are structured and how technology is applied at scale.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F47A016-73DF-BA66-DA33-27DCAF94EE0E}"/>
              </a:ext>
            </a:extLst>
          </p:cNvPr>
          <p:cNvSpPr/>
          <p:nvPr/>
        </p:nvSpPr>
        <p:spPr>
          <a:xfrm>
            <a:off x="10012674" y="2561597"/>
            <a:ext cx="1706637" cy="723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77">
            <a:extLst>
              <a:ext uri="{FF2B5EF4-FFF2-40B4-BE49-F238E27FC236}">
                <a16:creationId xmlns:a16="http://schemas.microsoft.com/office/drawing/2014/main" id="{D9E4B12F-FB86-F9DD-B3DC-369DB675CA5F}"/>
              </a:ext>
            </a:extLst>
          </p:cNvPr>
          <p:cNvSpPr txBox="1"/>
          <p:nvPr/>
        </p:nvSpPr>
        <p:spPr>
          <a:xfrm>
            <a:off x="10064798" y="2568428"/>
            <a:ext cx="1660366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3"/>
              </a:lnSpc>
            </a:pPr>
            <a:r>
              <a:rPr lang="en-US" sz="900" spc="69" dirty="0">
                <a:latin typeface="Work Sans" pitchFamily="2" charset="0"/>
                <a:ea typeface="Arial"/>
                <a:cs typeface="Arial"/>
                <a:sym typeface="Arial"/>
              </a:rPr>
              <a:t>Externally hosted STEM and tech competitions throughout the year — government, universities, banks, and corporates.</a:t>
            </a:r>
          </a:p>
        </p:txBody>
      </p:sp>
      <p:sp>
        <p:nvSpPr>
          <p:cNvPr id="85" name="Freeform 2">
            <a:extLst>
              <a:ext uri="{FF2B5EF4-FFF2-40B4-BE49-F238E27FC236}">
                <a16:creationId xmlns:a16="http://schemas.microsoft.com/office/drawing/2014/main" id="{00E30A51-D0B2-148D-8BA6-D65C2BBC5B91}"/>
              </a:ext>
            </a:extLst>
          </p:cNvPr>
          <p:cNvSpPr/>
          <p:nvPr/>
        </p:nvSpPr>
        <p:spPr>
          <a:xfrm>
            <a:off x="262314" y="188886"/>
            <a:ext cx="2059296" cy="691934"/>
          </a:xfrm>
          <a:custGeom>
            <a:avLst/>
            <a:gdLst/>
            <a:ahLst/>
            <a:cxnLst/>
            <a:rect l="l" t="t" r="r" b="b"/>
            <a:pathLst>
              <a:path w="4827929" h="1629426">
                <a:moveTo>
                  <a:pt x="0" y="0"/>
                </a:moveTo>
                <a:lnTo>
                  <a:pt x="4827929" y="0"/>
                </a:lnTo>
                <a:lnTo>
                  <a:pt x="4827929" y="1629426"/>
                </a:lnTo>
                <a:lnTo>
                  <a:pt x="0" y="162942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HK" sz="120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B6340A6-7DEE-FDC4-56C0-3BA27FC081D5}"/>
              </a:ext>
            </a:extLst>
          </p:cNvPr>
          <p:cNvSpPr/>
          <p:nvPr/>
        </p:nvSpPr>
        <p:spPr>
          <a:xfrm>
            <a:off x="202964" y="1050102"/>
            <a:ext cx="6141877" cy="56448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4B052CA-036E-88C1-64ED-8B451F25E0F0}"/>
              </a:ext>
            </a:extLst>
          </p:cNvPr>
          <p:cNvSpPr/>
          <p:nvPr/>
        </p:nvSpPr>
        <p:spPr>
          <a:xfrm>
            <a:off x="6478531" y="1050102"/>
            <a:ext cx="5542648" cy="25908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25414BDA-2351-3F73-1F94-992346B078E6}"/>
              </a:ext>
            </a:extLst>
          </p:cNvPr>
          <p:cNvSpPr/>
          <p:nvPr/>
        </p:nvSpPr>
        <p:spPr>
          <a:xfrm>
            <a:off x="336039" y="1853964"/>
            <a:ext cx="5851927" cy="1466253"/>
          </a:xfrm>
          <a:prstGeom prst="roundRect">
            <a:avLst>
              <a:gd name="adj" fmla="val 1360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65">
            <a:extLst>
              <a:ext uri="{FF2B5EF4-FFF2-40B4-BE49-F238E27FC236}">
                <a16:creationId xmlns:a16="http://schemas.microsoft.com/office/drawing/2014/main" id="{1AA937DB-3B34-D0CA-C36E-C5CF4E19C879}"/>
              </a:ext>
            </a:extLst>
          </p:cNvPr>
          <p:cNvSpPr txBox="1"/>
          <p:nvPr/>
        </p:nvSpPr>
        <p:spPr>
          <a:xfrm>
            <a:off x="522561" y="2155285"/>
            <a:ext cx="5456485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Delta+ Shanghai Co-op (for 6200 only)</a:t>
            </a:r>
          </a:p>
          <a:p>
            <a:pPr>
              <a:lnSpc>
                <a:spcPts val="689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6-month Co-op placement at prominent tech firms — built into Delta+ curriculum, designed to deepen practical experience in the field</a:t>
            </a: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GBA ecosystem immersion; access to leading AI and tech company networks in Shanghai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D0E90B86-1EE9-1B8C-982E-E0143EC3C3BB}"/>
              </a:ext>
            </a:extLst>
          </p:cNvPr>
          <p:cNvSpPr/>
          <p:nvPr/>
        </p:nvSpPr>
        <p:spPr>
          <a:xfrm>
            <a:off x="318920" y="5115631"/>
            <a:ext cx="5851927" cy="1466253"/>
          </a:xfrm>
          <a:prstGeom prst="roundRect">
            <a:avLst>
              <a:gd name="adj" fmla="val 1360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3CE92F8-5F95-03CD-710A-F8953860976B}"/>
              </a:ext>
            </a:extLst>
          </p:cNvPr>
          <p:cNvSpPr/>
          <p:nvPr/>
        </p:nvSpPr>
        <p:spPr>
          <a:xfrm>
            <a:off x="336040" y="3474491"/>
            <a:ext cx="5851927" cy="1486862"/>
          </a:xfrm>
          <a:prstGeom prst="roundRect">
            <a:avLst>
              <a:gd name="adj" fmla="val 13606"/>
            </a:avLst>
          </a:prstGeom>
          <a:solidFill>
            <a:srgbClr val="0F4337">
              <a:alpha val="68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31">
            <a:extLst>
              <a:ext uri="{FF2B5EF4-FFF2-40B4-BE49-F238E27FC236}">
                <a16:creationId xmlns:a16="http://schemas.microsoft.com/office/drawing/2014/main" id="{89FAB578-AD50-2978-8868-DBFC25B013D7}"/>
              </a:ext>
            </a:extLst>
          </p:cNvPr>
          <p:cNvGrpSpPr/>
          <p:nvPr/>
        </p:nvGrpSpPr>
        <p:grpSpPr>
          <a:xfrm>
            <a:off x="4048968" y="3575560"/>
            <a:ext cx="1966047" cy="200116"/>
            <a:chOff x="0" y="0"/>
            <a:chExt cx="776710" cy="79058"/>
          </a:xfrm>
        </p:grpSpPr>
        <p:sp>
          <p:nvSpPr>
            <p:cNvPr id="94" name="Freeform 32">
              <a:extLst>
                <a:ext uri="{FF2B5EF4-FFF2-40B4-BE49-F238E27FC236}">
                  <a16:creationId xmlns:a16="http://schemas.microsoft.com/office/drawing/2014/main" id="{6E10AF37-0718-C648-539D-B894044AF82B}"/>
                </a:ext>
              </a:extLst>
            </p:cNvPr>
            <p:cNvSpPr/>
            <p:nvPr/>
          </p:nvSpPr>
          <p:spPr>
            <a:xfrm>
              <a:off x="0" y="0"/>
              <a:ext cx="776710" cy="79058"/>
            </a:xfrm>
            <a:custGeom>
              <a:avLst/>
              <a:gdLst/>
              <a:ahLst/>
              <a:cxnLst/>
              <a:rect l="l" t="t" r="r" b="b"/>
              <a:pathLst>
                <a:path w="776710" h="79058">
                  <a:moveTo>
                    <a:pt x="0" y="0"/>
                  </a:moveTo>
                  <a:lnTo>
                    <a:pt x="776710" y="0"/>
                  </a:lnTo>
                  <a:lnTo>
                    <a:pt x="776710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TextBox 33">
              <a:extLst>
                <a:ext uri="{FF2B5EF4-FFF2-40B4-BE49-F238E27FC236}">
                  <a16:creationId xmlns:a16="http://schemas.microsoft.com/office/drawing/2014/main" id="{53784661-89C7-5921-CC90-4B3951B2A844}"/>
                </a:ext>
              </a:extLst>
            </p:cNvPr>
            <p:cNvSpPr txBox="1"/>
            <p:nvPr/>
          </p:nvSpPr>
          <p:spPr>
            <a:xfrm>
              <a:off x="0" y="-85725"/>
              <a:ext cx="776710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96" name="TextBox 68">
            <a:extLst>
              <a:ext uri="{FF2B5EF4-FFF2-40B4-BE49-F238E27FC236}">
                <a16:creationId xmlns:a16="http://schemas.microsoft.com/office/drawing/2014/main" id="{E7413235-418D-6AB2-43A7-78DFC7ECA48D}"/>
              </a:ext>
            </a:extLst>
          </p:cNvPr>
          <p:cNvSpPr txBox="1"/>
          <p:nvPr/>
        </p:nvSpPr>
        <p:spPr>
          <a:xfrm>
            <a:off x="500285" y="3666287"/>
            <a:ext cx="5456485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Industry Project Internship</a:t>
            </a:r>
          </a:p>
          <a:p>
            <a:pPr>
              <a:lnSpc>
                <a:spcPts val="689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Minimum 4 weeks full-time as an IT / AI &amp; Data Science intern or trainee — hands-on, real-world work tied to students’ degree</a:t>
            </a: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Built-in Professionalism component teaches ethics, IP, privacy, and professional responsibility</a:t>
            </a: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6 credits — turns workplace experience into a formal, transcript-</a:t>
            </a:r>
            <a:r>
              <a:rPr lang="en-US" sz="1123" spc="78" dirty="0" err="1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recognised</a:t>
            </a: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 achievement</a:t>
            </a:r>
          </a:p>
        </p:txBody>
      </p:sp>
      <p:sp>
        <p:nvSpPr>
          <p:cNvPr id="97" name="TextBox 69">
            <a:extLst>
              <a:ext uri="{FF2B5EF4-FFF2-40B4-BE49-F238E27FC236}">
                <a16:creationId xmlns:a16="http://schemas.microsoft.com/office/drawing/2014/main" id="{8981A258-3D92-FE97-6CAC-E51578B5F1CB}"/>
              </a:ext>
            </a:extLst>
          </p:cNvPr>
          <p:cNvSpPr txBox="1"/>
          <p:nvPr/>
        </p:nvSpPr>
        <p:spPr>
          <a:xfrm>
            <a:off x="4104591" y="3632192"/>
            <a:ext cx="1901132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BEng(</a:t>
            </a:r>
            <a:r>
              <a:rPr lang="en-US" sz="790" spc="55" dirty="0" err="1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CompSc</a:t>
            </a: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) &amp; BEng(AI&amp;DataSc)</a:t>
            </a:r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id="{6EFFA687-F958-CE82-01BC-25CDD2F96C6E}"/>
              </a:ext>
            </a:extLst>
          </p:cNvPr>
          <p:cNvGrpSpPr/>
          <p:nvPr/>
        </p:nvGrpSpPr>
        <p:grpSpPr>
          <a:xfrm>
            <a:off x="4039637" y="5230136"/>
            <a:ext cx="1982633" cy="200116"/>
            <a:chOff x="0" y="0"/>
            <a:chExt cx="783263" cy="79058"/>
          </a:xfrm>
        </p:grpSpPr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8CDB9254-EFEB-942E-2867-78A8405CB732}"/>
                </a:ext>
              </a:extLst>
            </p:cNvPr>
            <p:cNvSpPr/>
            <p:nvPr/>
          </p:nvSpPr>
          <p:spPr>
            <a:xfrm>
              <a:off x="0" y="0"/>
              <a:ext cx="783263" cy="79058"/>
            </a:xfrm>
            <a:custGeom>
              <a:avLst/>
              <a:gdLst/>
              <a:ahLst/>
              <a:cxnLst/>
              <a:rect l="l" t="t" r="r" b="b"/>
              <a:pathLst>
                <a:path w="783263" h="79058">
                  <a:moveTo>
                    <a:pt x="0" y="0"/>
                  </a:moveTo>
                  <a:lnTo>
                    <a:pt x="783263" y="0"/>
                  </a:lnTo>
                  <a:lnTo>
                    <a:pt x="783263" y="79058"/>
                  </a:lnTo>
                  <a:lnTo>
                    <a:pt x="0" y="79058"/>
                  </a:lnTo>
                  <a:close/>
                </a:path>
              </a:pathLst>
            </a:custGeom>
            <a:solidFill>
              <a:srgbClr val="10433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TextBox 39">
              <a:extLst>
                <a:ext uri="{FF2B5EF4-FFF2-40B4-BE49-F238E27FC236}">
                  <a16:creationId xmlns:a16="http://schemas.microsoft.com/office/drawing/2014/main" id="{717CCC17-2625-0015-15FB-807DBDE32FFE}"/>
                </a:ext>
              </a:extLst>
            </p:cNvPr>
            <p:cNvSpPr txBox="1"/>
            <p:nvPr/>
          </p:nvSpPr>
          <p:spPr>
            <a:xfrm>
              <a:off x="0" y="-85725"/>
              <a:ext cx="783263" cy="16478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sp>
        <p:nvSpPr>
          <p:cNvPr id="101" name="TextBox 70">
            <a:extLst>
              <a:ext uri="{FF2B5EF4-FFF2-40B4-BE49-F238E27FC236}">
                <a16:creationId xmlns:a16="http://schemas.microsoft.com/office/drawing/2014/main" id="{9E2D7D3C-C0C7-72EE-ADFA-D88909FE264E}"/>
              </a:ext>
            </a:extLst>
          </p:cNvPr>
          <p:cNvSpPr txBox="1"/>
          <p:nvPr/>
        </p:nvSpPr>
        <p:spPr>
          <a:xfrm>
            <a:off x="500286" y="5295936"/>
            <a:ext cx="5456485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19"/>
              </a:lnSpc>
            </a:pPr>
            <a:r>
              <a:rPr lang="en-US" sz="1257" b="1" spc="87" dirty="0">
                <a:solidFill>
                  <a:schemeClr val="bg1"/>
                </a:solidFill>
                <a:latin typeface="Work Sans" pitchFamily="2" charset="0"/>
                <a:ea typeface="Arial Bold"/>
                <a:cs typeface="Arial Bold"/>
                <a:sym typeface="Arial Bold"/>
              </a:rPr>
              <a:t>Research internship</a:t>
            </a:r>
          </a:p>
          <a:p>
            <a:pPr>
              <a:lnSpc>
                <a:spcPts val="689"/>
              </a:lnSpc>
            </a:pPr>
            <a:endParaRPr lang="en-US" sz="1257" b="1" spc="87" dirty="0">
              <a:solidFill>
                <a:schemeClr val="bg1"/>
              </a:solidFill>
              <a:latin typeface="Work Sans" pitchFamily="2" charset="0"/>
              <a:ea typeface="Arial Bold"/>
              <a:cs typeface="Arial Bold"/>
              <a:sym typeface="Arial Bold"/>
            </a:endParaRP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Faculty-supervised research project — students contribute to real, active research under expert guidance</a:t>
            </a: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Builds both research capability and communication skills through required oral presentation and written report</a:t>
            </a:r>
          </a:p>
          <a:p>
            <a:pPr marL="242601" lvl="1" indent="-121301">
              <a:lnSpc>
                <a:spcPts val="1179"/>
              </a:lnSpc>
              <a:buFont typeface="Arial"/>
              <a:buChar char="•"/>
            </a:pPr>
            <a:r>
              <a:rPr lang="en-US" sz="1123" spc="78" dirty="0">
                <a:solidFill>
                  <a:schemeClr val="bg1"/>
                </a:solidFill>
                <a:latin typeface="Work Sans" pitchFamily="2" charset="0"/>
                <a:ea typeface="Arial"/>
                <a:cs typeface="Arial"/>
                <a:sym typeface="Arial"/>
              </a:rPr>
              <a:t>6 credits — a strong stepping stone toward postgraduate study and academic distinction</a:t>
            </a:r>
          </a:p>
        </p:txBody>
      </p:sp>
      <p:sp>
        <p:nvSpPr>
          <p:cNvPr id="102" name="TextBox 71">
            <a:extLst>
              <a:ext uri="{FF2B5EF4-FFF2-40B4-BE49-F238E27FC236}">
                <a16:creationId xmlns:a16="http://schemas.microsoft.com/office/drawing/2014/main" id="{67E8BF7B-61D2-A489-7108-419CDDF3B80F}"/>
              </a:ext>
            </a:extLst>
          </p:cNvPr>
          <p:cNvSpPr txBox="1"/>
          <p:nvPr/>
        </p:nvSpPr>
        <p:spPr>
          <a:xfrm>
            <a:off x="4095261" y="5280492"/>
            <a:ext cx="2002093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9"/>
              </a:lnSpc>
            </a:pP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BEng(</a:t>
            </a:r>
            <a:r>
              <a:rPr lang="en-US" sz="790" spc="55" dirty="0" err="1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CompSc</a:t>
            </a:r>
            <a:r>
              <a:rPr lang="en-US" sz="790" spc="55" dirty="0">
                <a:solidFill>
                  <a:srgbClr val="FFFFFF"/>
                </a:solidFill>
                <a:latin typeface="Work Sans" pitchFamily="2" charset="0"/>
                <a:ea typeface="Arial MT Pro"/>
                <a:cs typeface="Arial MT Pro"/>
                <a:sym typeface="Arial MT Pro"/>
              </a:rPr>
              <a:t>) &amp; BEng(AI&amp;DataSc)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FAC3DF-9ABB-4E67-C54B-318E22D02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214" y="4206814"/>
            <a:ext cx="976712" cy="24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E5A191-5E13-92EB-9C34-10D065F06453}"/>
              </a:ext>
            </a:extLst>
          </p:cNvPr>
          <p:cNvSpPr/>
          <p:nvPr/>
        </p:nvSpPr>
        <p:spPr>
          <a:xfrm>
            <a:off x="4864586" y="1945266"/>
            <a:ext cx="1145995" cy="32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0">
            <a:extLst>
              <a:ext uri="{FF2B5EF4-FFF2-40B4-BE49-F238E27FC236}">
                <a16:creationId xmlns:a16="http://schemas.microsoft.com/office/drawing/2014/main" id="{B10101DF-A5F6-3EE8-EE6A-B1CA29EDD00B}"/>
              </a:ext>
            </a:extLst>
          </p:cNvPr>
          <p:cNvSpPr/>
          <p:nvPr/>
        </p:nvSpPr>
        <p:spPr>
          <a:xfrm>
            <a:off x="4914037" y="1977763"/>
            <a:ext cx="1065009" cy="256921"/>
          </a:xfrm>
          <a:custGeom>
            <a:avLst/>
            <a:gdLst/>
            <a:ahLst/>
            <a:cxnLst/>
            <a:rect l="l" t="t" r="r" b="b"/>
            <a:pathLst>
              <a:path w="1597514" h="385382">
                <a:moveTo>
                  <a:pt x="0" y="0"/>
                </a:moveTo>
                <a:lnTo>
                  <a:pt x="1597515" y="0"/>
                </a:lnTo>
                <a:lnTo>
                  <a:pt x="1597515" y="385382"/>
                </a:lnTo>
                <a:lnTo>
                  <a:pt x="0" y="3853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-6929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D0023204BDAA4FA2D210D54E018AB0" ma:contentTypeVersion="3" ma:contentTypeDescription="Create a new document." ma:contentTypeScope="" ma:versionID="fd2cf22abdfde7e18e8c328920eeb7ab">
  <xsd:schema xmlns:xsd="http://www.w3.org/2001/XMLSchema" xmlns:xs="http://www.w3.org/2001/XMLSchema" xmlns:p="http://schemas.microsoft.com/office/2006/metadata/properties" xmlns:ns2="c6a6fb3f-459e-42b8-bae3-6ea7960e4cc8" targetNamespace="http://schemas.microsoft.com/office/2006/metadata/properties" ma:root="true" ma:fieldsID="9b511a5f9f65ae1595f90ee1a8a94c28" ns2:_="">
    <xsd:import namespace="c6a6fb3f-459e-42b8-bae3-6ea7960e4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a6fb3f-459e-42b8-bae3-6ea7960e4c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E2DF70-C76D-4D43-A340-5EB4E87E0256}"/>
</file>

<file path=customXml/itemProps2.xml><?xml version="1.0" encoding="utf-8"?>
<ds:datastoreItem xmlns:ds="http://schemas.openxmlformats.org/officeDocument/2006/customXml" ds:itemID="{C9A7D17E-1097-4275-B851-E061A530DA65}"/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581</Words>
  <Application>Microsoft Office PowerPoint</Application>
  <PresentationFormat>Widescreen</PresentationFormat>
  <Paragraphs>73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Kenny PAK</dc:creator>
  <cp:lastModifiedBy>Yan Louie</cp:lastModifiedBy>
  <cp:revision>11</cp:revision>
  <dcterms:created xsi:type="dcterms:W3CDTF">2026-07-14T03:38:33Z</dcterms:created>
  <dcterms:modified xsi:type="dcterms:W3CDTF">2026-07-20T01:25:52Z</dcterms:modified>
</cp:coreProperties>
</file>